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3.png" Type="http://schemas.openxmlformats.org/officeDocument/2006/relationships/image"/><Relationship Id="rId2" Target="../media/image7.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3.png" Type="http://schemas.openxmlformats.org/officeDocument/2006/relationships/image"/><Relationship Id="rId2" Target="../media/image7.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png" Type="http://schemas.openxmlformats.org/officeDocument/2006/relationships/image"/><Relationship Id="rId2" Target="../media/image7.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png" Type="http://schemas.openxmlformats.org/officeDocument/2006/relationships/image"/><Relationship Id="rId2" Target="../media/image7.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png" Type="http://schemas.openxmlformats.org/officeDocument/2006/relationships/image"/><Relationship Id="rId2" Target="../media/image7.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png" Type="http://schemas.openxmlformats.org/officeDocument/2006/relationships/image"/><Relationship Id="rId2" Target="../media/image7.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jpeg" Type="http://schemas.openxmlformats.org/officeDocument/2006/relationships/image"/><Relationship Id="rId4" Target="../media/image4.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3.png" Type="http://schemas.openxmlformats.org/officeDocument/2006/relationships/image"/><Relationship Id="rId8" Target="../media/image4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 Id="rId4" Target="../media/VAFxnLJC0QI.mp4" Type="http://schemas.openxmlformats.org/officeDocument/2006/relationships/video"/><Relationship Id="rId5" Target="../media/VAFxnLJC0QI.mp4" Type="http://schemas.microsoft.com/office/2007/relationships/media"/><Relationship Id="rId6"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24198" y="1392078"/>
            <a:ext cx="3319802" cy="2148106"/>
          </a:xfrm>
          <a:custGeom>
            <a:avLst/>
            <a:gdLst/>
            <a:ahLst/>
            <a:cxnLst/>
            <a:rect r="r" b="b" t="t" l="l"/>
            <a:pathLst>
              <a:path h="2148106" w="3319802">
                <a:moveTo>
                  <a:pt x="0" y="0"/>
                </a:moveTo>
                <a:lnTo>
                  <a:pt x="3319802" y="0"/>
                </a:lnTo>
                <a:lnTo>
                  <a:pt x="3319802" y="2148106"/>
                </a:lnTo>
                <a:lnTo>
                  <a:pt x="0" y="2148106"/>
                </a:lnTo>
                <a:lnTo>
                  <a:pt x="0" y="0"/>
                </a:lnTo>
                <a:close/>
              </a:path>
            </a:pathLst>
          </a:custGeom>
          <a:blipFill>
            <a:blip r:embed="rId2"/>
            <a:stretch>
              <a:fillRect l="0" t="0" r="0" b="0"/>
            </a:stretch>
          </a:blipFill>
        </p:spPr>
      </p:sp>
      <p:sp>
        <p:nvSpPr>
          <p:cNvPr name="Freeform 3" id="3"/>
          <p:cNvSpPr/>
          <p:nvPr/>
        </p:nvSpPr>
        <p:spPr>
          <a:xfrm flipH="false" flipV="false" rot="0">
            <a:off x="0" y="2293308"/>
            <a:ext cx="18288000" cy="6205728"/>
          </a:xfrm>
          <a:custGeom>
            <a:avLst/>
            <a:gdLst/>
            <a:ahLst/>
            <a:cxnLst/>
            <a:rect r="r" b="b" t="t" l="l"/>
            <a:pathLst>
              <a:path h="6205728" w="18288000">
                <a:moveTo>
                  <a:pt x="0" y="0"/>
                </a:moveTo>
                <a:lnTo>
                  <a:pt x="18288000" y="0"/>
                </a:lnTo>
                <a:lnTo>
                  <a:pt x="18288000" y="6205728"/>
                </a:lnTo>
                <a:lnTo>
                  <a:pt x="0" y="6205728"/>
                </a:lnTo>
                <a:lnTo>
                  <a:pt x="0" y="0"/>
                </a:lnTo>
                <a:close/>
              </a:path>
            </a:pathLst>
          </a:custGeom>
          <a:blipFill>
            <a:blip r:embed="rId3"/>
            <a:stretch>
              <a:fillRect l="0" t="0" r="0" b="0"/>
            </a:stretch>
          </a:blipFill>
        </p:spPr>
      </p:sp>
      <p:sp>
        <p:nvSpPr>
          <p:cNvPr name="Freeform 4" id="4"/>
          <p:cNvSpPr/>
          <p:nvPr/>
        </p:nvSpPr>
        <p:spPr>
          <a:xfrm flipH="false" flipV="false" rot="0">
            <a:off x="12893059" y="358491"/>
            <a:ext cx="4545276" cy="3181693"/>
          </a:xfrm>
          <a:custGeom>
            <a:avLst/>
            <a:gdLst/>
            <a:ahLst/>
            <a:cxnLst/>
            <a:rect r="r" b="b" t="t" l="l"/>
            <a:pathLst>
              <a:path h="3181693" w="4545276">
                <a:moveTo>
                  <a:pt x="0" y="0"/>
                </a:moveTo>
                <a:lnTo>
                  <a:pt x="4545276" y="0"/>
                </a:lnTo>
                <a:lnTo>
                  <a:pt x="4545276" y="3181693"/>
                </a:lnTo>
                <a:lnTo>
                  <a:pt x="0" y="3181693"/>
                </a:lnTo>
                <a:lnTo>
                  <a:pt x="0" y="0"/>
                </a:lnTo>
                <a:close/>
              </a:path>
            </a:pathLst>
          </a:custGeom>
          <a:blipFill>
            <a:blip r:embed="rId4"/>
            <a:stretch>
              <a:fillRect l="0" t="0" r="0" b="0"/>
            </a:stretch>
          </a:blipFill>
        </p:spPr>
      </p:sp>
      <p:sp>
        <p:nvSpPr>
          <p:cNvPr name="TextBox 5" id="5"/>
          <p:cNvSpPr txBox="true"/>
          <p:nvPr/>
        </p:nvSpPr>
        <p:spPr>
          <a:xfrm rot="0">
            <a:off x="9782864" y="7515512"/>
            <a:ext cx="7655472" cy="379476"/>
          </a:xfrm>
          <a:prstGeom prst="rect">
            <a:avLst/>
          </a:prstGeom>
        </p:spPr>
        <p:txBody>
          <a:bodyPr anchor="t" rtlCol="false" tIns="0" lIns="0" bIns="0" rIns="0">
            <a:spAutoFit/>
          </a:bodyPr>
          <a:lstStyle/>
          <a:p>
            <a:pPr algn="r">
              <a:lnSpc>
                <a:spcPts val="2592"/>
              </a:lnSpc>
            </a:pPr>
            <a:r>
              <a:rPr lang="en-US" sz="2400">
                <a:solidFill>
                  <a:srgbClr val="404040"/>
                </a:solidFill>
                <a:latin typeface="Arial Bold"/>
              </a:rPr>
              <a:t>Presenter par : </a:t>
            </a:r>
            <a:r>
              <a:rPr lang="en-US" sz="2400">
                <a:solidFill>
                  <a:srgbClr val="404040"/>
                </a:solidFill>
                <a:latin typeface="Arial"/>
              </a:rPr>
              <a:t>Amina El Hakik </a:t>
            </a:r>
          </a:p>
        </p:txBody>
      </p:sp>
      <p:sp>
        <p:nvSpPr>
          <p:cNvPr name="TextBox 6" id="6"/>
          <p:cNvSpPr txBox="true"/>
          <p:nvPr/>
        </p:nvSpPr>
        <p:spPr>
          <a:xfrm rot="0">
            <a:off x="9782864" y="5743981"/>
            <a:ext cx="7655472" cy="1147953"/>
          </a:xfrm>
          <a:prstGeom prst="rect">
            <a:avLst/>
          </a:prstGeom>
        </p:spPr>
        <p:txBody>
          <a:bodyPr anchor="t" rtlCol="false" tIns="0" lIns="0" bIns="0" rIns="0">
            <a:spAutoFit/>
          </a:bodyPr>
          <a:lstStyle/>
          <a:p>
            <a:pPr algn="r">
              <a:lnSpc>
                <a:spcPts val="7776"/>
              </a:lnSpc>
            </a:pPr>
            <a:r>
              <a:rPr lang="en-US" sz="7200">
                <a:solidFill>
                  <a:srgbClr val="000000"/>
                </a:solidFill>
                <a:latin typeface="Arial"/>
              </a:rPr>
              <a:t>Salesforce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grpSp>
        <p:nvGrpSpPr>
          <p:cNvPr name="Group 3" id="3"/>
          <p:cNvGrpSpPr/>
          <p:nvPr/>
        </p:nvGrpSpPr>
        <p:grpSpPr>
          <a:xfrm rot="0">
            <a:off x="0" y="0"/>
            <a:ext cx="18288000" cy="68578"/>
            <a:chOff x="0" y="0"/>
            <a:chExt cx="24384000" cy="91438"/>
          </a:xfrm>
        </p:grpSpPr>
        <p:sp>
          <p:nvSpPr>
            <p:cNvPr name="Freeform 4" id="4"/>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close/>
                </a:path>
              </a:pathLst>
            </a:custGeom>
            <a:solidFill>
              <a:srgbClr val="00BFF3"/>
            </a:solidFill>
          </p:spPr>
        </p:sp>
      </p:grpSp>
      <p:sp>
        <p:nvSpPr>
          <p:cNvPr name="TextBox 5" id="5"/>
          <p:cNvSpPr txBox="true"/>
          <p:nvPr/>
        </p:nvSpPr>
        <p:spPr>
          <a:xfrm rot="0">
            <a:off x="576732" y="300227"/>
            <a:ext cx="17176916" cy="1295019"/>
          </a:xfrm>
          <a:prstGeom prst="rect">
            <a:avLst/>
          </a:prstGeom>
        </p:spPr>
        <p:txBody>
          <a:bodyPr anchor="t" rtlCol="false" tIns="0" lIns="0" bIns="0" rIns="0">
            <a:spAutoFit/>
          </a:bodyPr>
          <a:lstStyle/>
          <a:p>
            <a:pPr algn="ctr">
              <a:lnSpc>
                <a:spcPts val="8748"/>
              </a:lnSpc>
            </a:pPr>
            <a:r>
              <a:rPr lang="en-US" sz="8100">
                <a:solidFill>
                  <a:srgbClr val="000000"/>
                </a:solidFill>
                <a:latin typeface="Arial"/>
              </a:rPr>
              <a:t>Avantages de Salesforce</a:t>
            </a:r>
          </a:p>
        </p:txBody>
      </p:sp>
      <p:sp>
        <p:nvSpPr>
          <p:cNvPr name="Freeform 6" id="6"/>
          <p:cNvSpPr/>
          <p:nvPr/>
        </p:nvSpPr>
        <p:spPr>
          <a:xfrm flipH="false" flipV="false" rot="0">
            <a:off x="5262379" y="3270169"/>
            <a:ext cx="10374556" cy="4920184"/>
          </a:xfrm>
          <a:custGeom>
            <a:avLst/>
            <a:gdLst/>
            <a:ahLst/>
            <a:cxnLst/>
            <a:rect r="r" b="b" t="t" l="l"/>
            <a:pathLst>
              <a:path h="4920184" w="10374556">
                <a:moveTo>
                  <a:pt x="0" y="0"/>
                </a:moveTo>
                <a:lnTo>
                  <a:pt x="10374556" y="0"/>
                </a:lnTo>
                <a:lnTo>
                  <a:pt x="10374556" y="4920184"/>
                </a:lnTo>
                <a:lnTo>
                  <a:pt x="0" y="4920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8187255" y="2755026"/>
            <a:ext cx="1080000" cy="1080000"/>
            <a:chOff x="0" y="0"/>
            <a:chExt cx="1440000" cy="1440000"/>
          </a:xfrm>
        </p:grpSpPr>
        <p:sp>
          <p:nvSpPr>
            <p:cNvPr name="Freeform 8" id="8"/>
            <p:cNvSpPr/>
            <p:nvPr/>
          </p:nvSpPr>
          <p:spPr>
            <a:xfrm flipH="false" flipV="false" rot="0">
              <a:off x="0" y="0"/>
              <a:ext cx="1439926" cy="1440053"/>
            </a:xfrm>
            <a:custGeom>
              <a:avLst/>
              <a:gdLst/>
              <a:ahLst/>
              <a:cxnLst/>
              <a:rect r="r" b="b" t="t" l="l"/>
              <a:pathLst>
                <a:path h="1440053" w="1439926">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00BFF3"/>
            </a:solidFill>
          </p:spPr>
        </p:sp>
      </p:grpSp>
      <p:grpSp>
        <p:nvGrpSpPr>
          <p:cNvPr name="Group 9" id="9"/>
          <p:cNvGrpSpPr/>
          <p:nvPr/>
        </p:nvGrpSpPr>
        <p:grpSpPr>
          <a:xfrm rot="0">
            <a:off x="4778372" y="5147757"/>
            <a:ext cx="1080000" cy="1080000"/>
            <a:chOff x="0" y="0"/>
            <a:chExt cx="1440000" cy="1440000"/>
          </a:xfrm>
        </p:grpSpPr>
        <p:sp>
          <p:nvSpPr>
            <p:cNvPr name="Freeform 10" id="10"/>
            <p:cNvSpPr/>
            <p:nvPr/>
          </p:nvSpPr>
          <p:spPr>
            <a:xfrm flipH="false" flipV="false" rot="0">
              <a:off x="0" y="0"/>
              <a:ext cx="1439926" cy="1440053"/>
            </a:xfrm>
            <a:custGeom>
              <a:avLst/>
              <a:gdLst/>
              <a:ahLst/>
              <a:cxnLst/>
              <a:rect r="r" b="b" t="t" l="l"/>
              <a:pathLst>
                <a:path h="1440053" w="1439926">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00BFF3"/>
            </a:solidFill>
          </p:spPr>
        </p:sp>
      </p:grpSp>
      <p:grpSp>
        <p:nvGrpSpPr>
          <p:cNvPr name="Group 11" id="11"/>
          <p:cNvGrpSpPr/>
          <p:nvPr/>
        </p:nvGrpSpPr>
        <p:grpSpPr>
          <a:xfrm rot="0">
            <a:off x="8187255" y="7513623"/>
            <a:ext cx="1080000" cy="1080000"/>
            <a:chOff x="0" y="0"/>
            <a:chExt cx="1440000" cy="1440000"/>
          </a:xfrm>
        </p:grpSpPr>
        <p:sp>
          <p:nvSpPr>
            <p:cNvPr name="Freeform 12" id="12"/>
            <p:cNvSpPr/>
            <p:nvPr/>
          </p:nvSpPr>
          <p:spPr>
            <a:xfrm flipH="false" flipV="false" rot="0">
              <a:off x="0" y="0"/>
              <a:ext cx="1439926" cy="1440053"/>
            </a:xfrm>
            <a:custGeom>
              <a:avLst/>
              <a:gdLst/>
              <a:ahLst/>
              <a:cxnLst/>
              <a:rect r="r" b="b" t="t" l="l"/>
              <a:pathLst>
                <a:path h="1440053" w="1439926">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00BFF3"/>
            </a:solidFill>
          </p:spPr>
        </p:sp>
      </p:grpSp>
      <p:grpSp>
        <p:nvGrpSpPr>
          <p:cNvPr name="Group 13" id="13"/>
          <p:cNvGrpSpPr/>
          <p:nvPr/>
        </p:nvGrpSpPr>
        <p:grpSpPr>
          <a:xfrm rot="0">
            <a:off x="11596138" y="5147757"/>
            <a:ext cx="1080000" cy="1080000"/>
            <a:chOff x="0" y="0"/>
            <a:chExt cx="1440000" cy="1440000"/>
          </a:xfrm>
        </p:grpSpPr>
        <p:sp>
          <p:nvSpPr>
            <p:cNvPr name="Freeform 14" id="14"/>
            <p:cNvSpPr/>
            <p:nvPr/>
          </p:nvSpPr>
          <p:spPr>
            <a:xfrm flipH="false" flipV="false" rot="0">
              <a:off x="0" y="0"/>
              <a:ext cx="1439926" cy="1440053"/>
            </a:xfrm>
            <a:custGeom>
              <a:avLst/>
              <a:gdLst/>
              <a:ahLst/>
              <a:cxnLst/>
              <a:rect r="r" b="b" t="t" l="l"/>
              <a:pathLst>
                <a:path h="1440053" w="1439926">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00BFF3"/>
            </a:solidFill>
          </p:spPr>
        </p:sp>
      </p:grpSp>
      <p:grpSp>
        <p:nvGrpSpPr>
          <p:cNvPr name="Group 15" id="15"/>
          <p:cNvGrpSpPr/>
          <p:nvPr/>
        </p:nvGrpSpPr>
        <p:grpSpPr>
          <a:xfrm rot="0">
            <a:off x="15005022" y="2641367"/>
            <a:ext cx="1242000" cy="1242000"/>
            <a:chOff x="0" y="0"/>
            <a:chExt cx="1656000" cy="1656000"/>
          </a:xfrm>
        </p:grpSpPr>
        <p:sp>
          <p:nvSpPr>
            <p:cNvPr name="Freeform 16" id="16"/>
            <p:cNvSpPr/>
            <p:nvPr/>
          </p:nvSpPr>
          <p:spPr>
            <a:xfrm flipH="false" flipV="false" rot="0">
              <a:off x="0" y="0"/>
              <a:ext cx="1656080" cy="1656080"/>
            </a:xfrm>
            <a:custGeom>
              <a:avLst/>
              <a:gdLst/>
              <a:ahLst/>
              <a:cxnLst/>
              <a:rect r="r" b="b" t="t" l="l"/>
              <a:pathLst>
                <a:path h="1656080" w="1656080">
                  <a:moveTo>
                    <a:pt x="0" y="828040"/>
                  </a:moveTo>
                  <a:cubicBezTo>
                    <a:pt x="0" y="370713"/>
                    <a:pt x="370713" y="0"/>
                    <a:pt x="828040" y="0"/>
                  </a:cubicBezTo>
                  <a:cubicBezTo>
                    <a:pt x="1285367" y="0"/>
                    <a:pt x="1656080" y="370713"/>
                    <a:pt x="1656080" y="828040"/>
                  </a:cubicBezTo>
                  <a:cubicBezTo>
                    <a:pt x="1656080" y="1285367"/>
                    <a:pt x="1285367" y="1656080"/>
                    <a:pt x="828040" y="1656080"/>
                  </a:cubicBezTo>
                  <a:cubicBezTo>
                    <a:pt x="370713" y="1656080"/>
                    <a:pt x="0" y="1285240"/>
                    <a:pt x="0" y="828040"/>
                  </a:cubicBezTo>
                  <a:close/>
                </a:path>
              </a:pathLst>
            </a:custGeom>
            <a:solidFill>
              <a:srgbClr val="CAF4FF"/>
            </a:solidFill>
          </p:spPr>
        </p:sp>
      </p:grpSp>
      <p:grpSp>
        <p:nvGrpSpPr>
          <p:cNvPr name="Group 17" id="17"/>
          <p:cNvGrpSpPr/>
          <p:nvPr/>
        </p:nvGrpSpPr>
        <p:grpSpPr>
          <a:xfrm rot="0">
            <a:off x="15210638" y="2846982"/>
            <a:ext cx="830769" cy="830769"/>
            <a:chOff x="0" y="0"/>
            <a:chExt cx="1107692" cy="1107692"/>
          </a:xfrm>
        </p:grpSpPr>
        <p:sp>
          <p:nvSpPr>
            <p:cNvPr name="Freeform 18" id="18"/>
            <p:cNvSpPr/>
            <p:nvPr/>
          </p:nvSpPr>
          <p:spPr>
            <a:xfrm flipH="false" flipV="false" rot="0">
              <a:off x="0" y="0"/>
              <a:ext cx="1107694" cy="1107694"/>
            </a:xfrm>
            <a:custGeom>
              <a:avLst/>
              <a:gdLst/>
              <a:ahLst/>
              <a:cxnLst/>
              <a:rect r="r" b="b" t="t" l="l"/>
              <a:pathLst>
                <a:path h="1107694" w="1107694">
                  <a:moveTo>
                    <a:pt x="0" y="553847"/>
                  </a:moveTo>
                  <a:cubicBezTo>
                    <a:pt x="0" y="247904"/>
                    <a:pt x="247904" y="0"/>
                    <a:pt x="553847" y="0"/>
                  </a:cubicBezTo>
                  <a:cubicBezTo>
                    <a:pt x="859790" y="0"/>
                    <a:pt x="1107694" y="247904"/>
                    <a:pt x="1107694" y="553847"/>
                  </a:cubicBezTo>
                  <a:cubicBezTo>
                    <a:pt x="1107694" y="859790"/>
                    <a:pt x="859790" y="1107694"/>
                    <a:pt x="553847" y="1107694"/>
                  </a:cubicBezTo>
                  <a:cubicBezTo>
                    <a:pt x="247904" y="1107694"/>
                    <a:pt x="0" y="859790"/>
                    <a:pt x="0" y="553847"/>
                  </a:cubicBezTo>
                  <a:close/>
                </a:path>
              </a:pathLst>
            </a:custGeom>
            <a:solidFill>
              <a:srgbClr val="00BFF3"/>
            </a:solidFill>
          </p:spPr>
        </p:sp>
      </p:grpSp>
      <p:sp>
        <p:nvSpPr>
          <p:cNvPr name="TextBox 19" id="19"/>
          <p:cNvSpPr txBox="true"/>
          <p:nvPr/>
        </p:nvSpPr>
        <p:spPr>
          <a:xfrm rot="0">
            <a:off x="1203999" y="5058249"/>
            <a:ext cx="2758482"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Personnalisation</a:t>
            </a:r>
          </a:p>
        </p:txBody>
      </p:sp>
      <p:grpSp>
        <p:nvGrpSpPr>
          <p:cNvPr name="Group 20" id="20"/>
          <p:cNvGrpSpPr/>
          <p:nvPr/>
        </p:nvGrpSpPr>
        <p:grpSpPr>
          <a:xfrm rot="0">
            <a:off x="4062381" y="4992600"/>
            <a:ext cx="539383" cy="540002"/>
            <a:chOff x="0" y="0"/>
            <a:chExt cx="719178" cy="720002"/>
          </a:xfrm>
        </p:grpSpPr>
        <p:sp>
          <p:nvSpPr>
            <p:cNvPr name="Freeform 21" id="21"/>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22" id="22"/>
          <p:cNvSpPr txBox="true"/>
          <p:nvPr/>
        </p:nvSpPr>
        <p:spPr>
          <a:xfrm rot="0">
            <a:off x="4174808" y="5040964"/>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4</a:t>
            </a:r>
          </a:p>
        </p:txBody>
      </p:sp>
      <p:sp>
        <p:nvSpPr>
          <p:cNvPr name="TextBox 23" id="23"/>
          <p:cNvSpPr txBox="true"/>
          <p:nvPr/>
        </p:nvSpPr>
        <p:spPr>
          <a:xfrm rot="0">
            <a:off x="3332121" y="7464839"/>
            <a:ext cx="3759066"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Assistance contextuelle</a:t>
            </a:r>
          </a:p>
        </p:txBody>
      </p:sp>
      <p:grpSp>
        <p:nvGrpSpPr>
          <p:cNvPr name="Group 24" id="24"/>
          <p:cNvGrpSpPr/>
          <p:nvPr/>
        </p:nvGrpSpPr>
        <p:grpSpPr>
          <a:xfrm rot="0">
            <a:off x="7191087" y="7399190"/>
            <a:ext cx="539383" cy="540002"/>
            <a:chOff x="0" y="0"/>
            <a:chExt cx="719178" cy="720002"/>
          </a:xfrm>
        </p:grpSpPr>
        <p:sp>
          <p:nvSpPr>
            <p:cNvPr name="Freeform 25" id="25"/>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26" id="26"/>
          <p:cNvSpPr txBox="true"/>
          <p:nvPr/>
        </p:nvSpPr>
        <p:spPr>
          <a:xfrm rot="0">
            <a:off x="7301013" y="7452149"/>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5</a:t>
            </a:r>
          </a:p>
        </p:txBody>
      </p:sp>
      <p:sp>
        <p:nvSpPr>
          <p:cNvPr name="TextBox 27" id="27"/>
          <p:cNvSpPr txBox="true"/>
          <p:nvPr/>
        </p:nvSpPr>
        <p:spPr>
          <a:xfrm rot="0">
            <a:off x="4448361" y="2429292"/>
            <a:ext cx="2642824"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Interface intuitive</a:t>
            </a:r>
          </a:p>
        </p:txBody>
      </p:sp>
      <p:grpSp>
        <p:nvGrpSpPr>
          <p:cNvPr name="Group 28" id="28"/>
          <p:cNvGrpSpPr/>
          <p:nvPr/>
        </p:nvGrpSpPr>
        <p:grpSpPr>
          <a:xfrm rot="0">
            <a:off x="7191087" y="2363643"/>
            <a:ext cx="539383" cy="540002"/>
            <a:chOff x="0" y="0"/>
            <a:chExt cx="719178" cy="720002"/>
          </a:xfrm>
        </p:grpSpPr>
        <p:sp>
          <p:nvSpPr>
            <p:cNvPr name="Freeform 29" id="29"/>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30" id="30"/>
          <p:cNvSpPr txBox="true"/>
          <p:nvPr/>
        </p:nvSpPr>
        <p:spPr>
          <a:xfrm rot="0">
            <a:off x="7301013" y="2428855"/>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2</a:t>
            </a:r>
          </a:p>
        </p:txBody>
      </p:sp>
      <p:sp>
        <p:nvSpPr>
          <p:cNvPr name="TextBox 31" id="31"/>
          <p:cNvSpPr txBox="true"/>
          <p:nvPr/>
        </p:nvSpPr>
        <p:spPr>
          <a:xfrm rot="0">
            <a:off x="6144121" y="5058249"/>
            <a:ext cx="3695823"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Modèles prêts à l'emploi</a:t>
            </a:r>
          </a:p>
        </p:txBody>
      </p:sp>
      <p:grpSp>
        <p:nvGrpSpPr>
          <p:cNvPr name="Group 32" id="32"/>
          <p:cNvGrpSpPr/>
          <p:nvPr/>
        </p:nvGrpSpPr>
        <p:grpSpPr>
          <a:xfrm rot="0">
            <a:off x="9939843" y="4992600"/>
            <a:ext cx="539383" cy="540002"/>
            <a:chOff x="0" y="0"/>
            <a:chExt cx="719178" cy="720002"/>
          </a:xfrm>
        </p:grpSpPr>
        <p:sp>
          <p:nvSpPr>
            <p:cNvPr name="Freeform 33" id="33"/>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34" id="34"/>
          <p:cNvSpPr txBox="true"/>
          <p:nvPr/>
        </p:nvSpPr>
        <p:spPr>
          <a:xfrm rot="0">
            <a:off x="10049769" y="5057813"/>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9</a:t>
            </a:r>
          </a:p>
        </p:txBody>
      </p:sp>
      <p:sp>
        <p:nvSpPr>
          <p:cNvPr name="TextBox 35" id="35"/>
          <p:cNvSpPr txBox="true"/>
          <p:nvPr/>
        </p:nvSpPr>
        <p:spPr>
          <a:xfrm rot="0">
            <a:off x="9839945" y="2440477"/>
            <a:ext cx="4136415"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Formation et documentation</a:t>
            </a:r>
          </a:p>
        </p:txBody>
      </p:sp>
      <p:grpSp>
        <p:nvGrpSpPr>
          <p:cNvPr name="Group 36" id="36"/>
          <p:cNvGrpSpPr/>
          <p:nvPr/>
        </p:nvGrpSpPr>
        <p:grpSpPr>
          <a:xfrm rot="0">
            <a:off x="14076260" y="2374828"/>
            <a:ext cx="539383" cy="540001"/>
            <a:chOff x="0" y="0"/>
            <a:chExt cx="719178" cy="720002"/>
          </a:xfrm>
        </p:grpSpPr>
        <p:sp>
          <p:nvSpPr>
            <p:cNvPr name="Freeform 37" id="37"/>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38" id="38"/>
          <p:cNvSpPr txBox="true"/>
          <p:nvPr/>
        </p:nvSpPr>
        <p:spPr>
          <a:xfrm rot="0">
            <a:off x="14105015" y="2439719"/>
            <a:ext cx="510628"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11</a:t>
            </a:r>
          </a:p>
        </p:txBody>
      </p:sp>
      <p:grpSp>
        <p:nvGrpSpPr>
          <p:cNvPr name="Group 39" id="39"/>
          <p:cNvGrpSpPr/>
          <p:nvPr/>
        </p:nvGrpSpPr>
        <p:grpSpPr>
          <a:xfrm rot="0">
            <a:off x="5095978" y="5453034"/>
            <a:ext cx="483060" cy="483060"/>
            <a:chOff x="0" y="0"/>
            <a:chExt cx="644080" cy="644080"/>
          </a:xfrm>
        </p:grpSpPr>
        <p:sp>
          <p:nvSpPr>
            <p:cNvPr name="Freeform 40" id="40"/>
            <p:cNvSpPr/>
            <p:nvPr/>
          </p:nvSpPr>
          <p:spPr>
            <a:xfrm flipH="false" flipV="false" rot="0">
              <a:off x="0" y="0"/>
              <a:ext cx="644144" cy="644144"/>
            </a:xfrm>
            <a:custGeom>
              <a:avLst/>
              <a:gdLst/>
              <a:ahLst/>
              <a:cxnLst/>
              <a:rect r="r" b="b" t="t" l="l"/>
              <a:pathLst>
                <a:path h="644144" w="644144">
                  <a:moveTo>
                    <a:pt x="79883" y="408559"/>
                  </a:moveTo>
                  <a:lnTo>
                    <a:pt x="172974" y="408559"/>
                  </a:lnTo>
                  <a:lnTo>
                    <a:pt x="172974" y="580390"/>
                  </a:lnTo>
                  <a:lnTo>
                    <a:pt x="79883" y="580390"/>
                  </a:lnTo>
                  <a:close/>
                  <a:moveTo>
                    <a:pt x="223012" y="508889"/>
                  </a:moveTo>
                  <a:lnTo>
                    <a:pt x="316103" y="508889"/>
                  </a:lnTo>
                  <a:lnTo>
                    <a:pt x="316103" y="580390"/>
                  </a:lnTo>
                  <a:lnTo>
                    <a:pt x="223012" y="580390"/>
                  </a:lnTo>
                  <a:close/>
                  <a:moveTo>
                    <a:pt x="366141" y="265430"/>
                  </a:moveTo>
                  <a:lnTo>
                    <a:pt x="459232" y="265430"/>
                  </a:lnTo>
                  <a:lnTo>
                    <a:pt x="459232" y="580390"/>
                  </a:lnTo>
                  <a:lnTo>
                    <a:pt x="366141" y="580390"/>
                  </a:lnTo>
                  <a:close/>
                  <a:moveTo>
                    <a:pt x="509270" y="193929"/>
                  </a:moveTo>
                  <a:lnTo>
                    <a:pt x="602361" y="193929"/>
                  </a:lnTo>
                  <a:lnTo>
                    <a:pt x="602361" y="580390"/>
                  </a:lnTo>
                  <a:lnTo>
                    <a:pt x="509270" y="580390"/>
                  </a:lnTo>
                  <a:close/>
                  <a:moveTo>
                    <a:pt x="461518" y="44704"/>
                  </a:moveTo>
                  <a:lnTo>
                    <a:pt x="572643" y="49149"/>
                  </a:lnTo>
                  <a:lnTo>
                    <a:pt x="520954" y="147574"/>
                  </a:lnTo>
                  <a:lnTo>
                    <a:pt x="506095" y="121920"/>
                  </a:lnTo>
                  <a:lnTo>
                    <a:pt x="107696" y="351917"/>
                  </a:lnTo>
                  <a:lnTo>
                    <a:pt x="77978" y="300482"/>
                  </a:lnTo>
                  <a:lnTo>
                    <a:pt x="476377" y="70485"/>
                  </a:lnTo>
                  <a:close/>
                  <a:moveTo>
                    <a:pt x="0" y="0"/>
                  </a:moveTo>
                  <a:lnTo>
                    <a:pt x="35814" y="0"/>
                  </a:lnTo>
                  <a:lnTo>
                    <a:pt x="35814" y="608330"/>
                  </a:lnTo>
                  <a:lnTo>
                    <a:pt x="644144" y="608330"/>
                  </a:lnTo>
                  <a:lnTo>
                    <a:pt x="644144" y="644144"/>
                  </a:lnTo>
                  <a:lnTo>
                    <a:pt x="35814" y="644144"/>
                  </a:lnTo>
                  <a:lnTo>
                    <a:pt x="0" y="644144"/>
                  </a:lnTo>
                  <a:lnTo>
                    <a:pt x="0" y="608330"/>
                  </a:lnTo>
                  <a:close/>
                </a:path>
              </a:pathLst>
            </a:custGeom>
            <a:solidFill>
              <a:srgbClr val="FFFFFF"/>
            </a:solidFill>
          </p:spPr>
        </p:sp>
      </p:grpSp>
      <p:sp>
        <p:nvSpPr>
          <p:cNvPr name="Freeform 41" id="41"/>
          <p:cNvSpPr/>
          <p:nvPr/>
        </p:nvSpPr>
        <p:spPr>
          <a:xfrm flipH="false" flipV="false" rot="0">
            <a:off x="8581821" y="7799244"/>
            <a:ext cx="381240" cy="504528"/>
          </a:xfrm>
          <a:custGeom>
            <a:avLst/>
            <a:gdLst/>
            <a:ahLst/>
            <a:cxnLst/>
            <a:rect r="r" b="b" t="t" l="l"/>
            <a:pathLst>
              <a:path h="504528" w="381240">
                <a:moveTo>
                  <a:pt x="0" y="0"/>
                </a:moveTo>
                <a:lnTo>
                  <a:pt x="381240" y="0"/>
                </a:lnTo>
                <a:lnTo>
                  <a:pt x="381240" y="504528"/>
                </a:lnTo>
                <a:lnTo>
                  <a:pt x="0" y="5045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2" id="42"/>
          <p:cNvSpPr/>
          <p:nvPr/>
        </p:nvSpPr>
        <p:spPr>
          <a:xfrm flipH="false" flipV="false" rot="0">
            <a:off x="8420398" y="3044998"/>
            <a:ext cx="587523" cy="484671"/>
          </a:xfrm>
          <a:custGeom>
            <a:avLst/>
            <a:gdLst/>
            <a:ahLst/>
            <a:cxnLst/>
            <a:rect r="r" b="b" t="t" l="l"/>
            <a:pathLst>
              <a:path h="484671" w="587523">
                <a:moveTo>
                  <a:pt x="0" y="0"/>
                </a:moveTo>
                <a:lnTo>
                  <a:pt x="587524" y="0"/>
                </a:lnTo>
                <a:lnTo>
                  <a:pt x="587524" y="484672"/>
                </a:lnTo>
                <a:lnTo>
                  <a:pt x="0" y="4846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3" id="43"/>
          <p:cNvSpPr/>
          <p:nvPr/>
        </p:nvSpPr>
        <p:spPr>
          <a:xfrm flipH="false" flipV="false" rot="0">
            <a:off x="11804097" y="5428005"/>
            <a:ext cx="704331" cy="641037"/>
          </a:xfrm>
          <a:custGeom>
            <a:avLst/>
            <a:gdLst/>
            <a:ahLst/>
            <a:cxnLst/>
            <a:rect r="r" b="b" t="t" l="l"/>
            <a:pathLst>
              <a:path h="641037" w="704331">
                <a:moveTo>
                  <a:pt x="0" y="0"/>
                </a:moveTo>
                <a:lnTo>
                  <a:pt x="704331" y="0"/>
                </a:lnTo>
                <a:lnTo>
                  <a:pt x="704331" y="641037"/>
                </a:lnTo>
                <a:lnTo>
                  <a:pt x="0" y="6410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4" id="44"/>
          <p:cNvSpPr/>
          <p:nvPr/>
        </p:nvSpPr>
        <p:spPr>
          <a:xfrm flipH="false" flipV="false" rot="0">
            <a:off x="15338210" y="3056499"/>
            <a:ext cx="607335" cy="411377"/>
          </a:xfrm>
          <a:custGeom>
            <a:avLst/>
            <a:gdLst/>
            <a:ahLst/>
            <a:cxnLst/>
            <a:rect r="r" b="b" t="t" l="l"/>
            <a:pathLst>
              <a:path h="411377" w="607335">
                <a:moveTo>
                  <a:pt x="0" y="0"/>
                </a:moveTo>
                <a:lnTo>
                  <a:pt x="607334" y="0"/>
                </a:lnTo>
                <a:lnTo>
                  <a:pt x="607334" y="411377"/>
                </a:lnTo>
                <a:lnTo>
                  <a:pt x="0" y="4113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5" id="45"/>
          <p:cNvSpPr txBox="true"/>
          <p:nvPr/>
        </p:nvSpPr>
        <p:spPr>
          <a:xfrm rot="0">
            <a:off x="9839945" y="4518683"/>
            <a:ext cx="3695823"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Modèles prêts à l'emploi</a:t>
            </a:r>
          </a:p>
        </p:txBody>
      </p:sp>
      <p:grpSp>
        <p:nvGrpSpPr>
          <p:cNvPr name="Group 46" id="46"/>
          <p:cNvGrpSpPr/>
          <p:nvPr/>
        </p:nvGrpSpPr>
        <p:grpSpPr>
          <a:xfrm rot="0">
            <a:off x="13635666" y="4453034"/>
            <a:ext cx="539383" cy="540002"/>
            <a:chOff x="0" y="0"/>
            <a:chExt cx="719178" cy="720002"/>
          </a:xfrm>
        </p:grpSpPr>
        <p:sp>
          <p:nvSpPr>
            <p:cNvPr name="Freeform 47" id="47"/>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48" id="48"/>
          <p:cNvSpPr txBox="true"/>
          <p:nvPr/>
        </p:nvSpPr>
        <p:spPr>
          <a:xfrm rot="0">
            <a:off x="13580747" y="4518247"/>
            <a:ext cx="649221"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10</a:t>
            </a:r>
          </a:p>
        </p:txBody>
      </p:sp>
      <p:sp>
        <p:nvSpPr>
          <p:cNvPr name="TextBox 49" id="49"/>
          <p:cNvSpPr txBox="true"/>
          <p:nvPr/>
        </p:nvSpPr>
        <p:spPr>
          <a:xfrm rot="0">
            <a:off x="7191087" y="7917223"/>
            <a:ext cx="4136415"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Mobilité </a:t>
            </a:r>
          </a:p>
        </p:txBody>
      </p:sp>
      <p:grpSp>
        <p:nvGrpSpPr>
          <p:cNvPr name="Group 50" id="50"/>
          <p:cNvGrpSpPr/>
          <p:nvPr/>
        </p:nvGrpSpPr>
        <p:grpSpPr>
          <a:xfrm rot="0">
            <a:off x="11427402" y="7851574"/>
            <a:ext cx="539383" cy="540001"/>
            <a:chOff x="0" y="0"/>
            <a:chExt cx="719178" cy="720002"/>
          </a:xfrm>
        </p:grpSpPr>
        <p:sp>
          <p:nvSpPr>
            <p:cNvPr name="Freeform 51" id="51"/>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52" id="52"/>
          <p:cNvSpPr txBox="true"/>
          <p:nvPr/>
        </p:nvSpPr>
        <p:spPr>
          <a:xfrm rot="0">
            <a:off x="11581110" y="7916465"/>
            <a:ext cx="231966"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7</a:t>
            </a:r>
          </a:p>
        </p:txBody>
      </p:sp>
      <p:sp>
        <p:nvSpPr>
          <p:cNvPr name="TextBox 53" id="53"/>
          <p:cNvSpPr txBox="true"/>
          <p:nvPr/>
        </p:nvSpPr>
        <p:spPr>
          <a:xfrm rot="0">
            <a:off x="6966015" y="8945022"/>
            <a:ext cx="3759066"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Automatisation des tâches</a:t>
            </a:r>
          </a:p>
        </p:txBody>
      </p:sp>
      <p:grpSp>
        <p:nvGrpSpPr>
          <p:cNvPr name="Group 54" id="54"/>
          <p:cNvGrpSpPr/>
          <p:nvPr/>
        </p:nvGrpSpPr>
        <p:grpSpPr>
          <a:xfrm rot="0">
            <a:off x="10824981" y="8879373"/>
            <a:ext cx="539383" cy="540002"/>
            <a:chOff x="0" y="0"/>
            <a:chExt cx="719178" cy="720002"/>
          </a:xfrm>
        </p:grpSpPr>
        <p:sp>
          <p:nvSpPr>
            <p:cNvPr name="Freeform 55" id="55"/>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56" id="56"/>
          <p:cNvSpPr txBox="true"/>
          <p:nvPr/>
        </p:nvSpPr>
        <p:spPr>
          <a:xfrm rot="0">
            <a:off x="10934907" y="8932333"/>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6</a:t>
            </a:r>
          </a:p>
        </p:txBody>
      </p:sp>
      <p:sp>
        <p:nvSpPr>
          <p:cNvPr name="Freeform 57" id="57"/>
          <p:cNvSpPr/>
          <p:nvPr/>
        </p:nvSpPr>
        <p:spPr>
          <a:xfrm flipH="false" flipV="false" rot="0">
            <a:off x="0" y="68578"/>
            <a:ext cx="3206294" cy="2244405"/>
          </a:xfrm>
          <a:custGeom>
            <a:avLst/>
            <a:gdLst/>
            <a:ahLst/>
            <a:cxnLst/>
            <a:rect r="r" b="b" t="t" l="l"/>
            <a:pathLst>
              <a:path h="2244405" w="3206294">
                <a:moveTo>
                  <a:pt x="0" y="0"/>
                </a:moveTo>
                <a:lnTo>
                  <a:pt x="3206294" y="0"/>
                </a:lnTo>
                <a:lnTo>
                  <a:pt x="3206294" y="2244406"/>
                </a:lnTo>
                <a:lnTo>
                  <a:pt x="0" y="2244406"/>
                </a:lnTo>
                <a:lnTo>
                  <a:pt x="0" y="0"/>
                </a:lnTo>
                <a:close/>
              </a:path>
            </a:pathLst>
          </a:custGeom>
          <a:blipFill>
            <a:blip r:embed="rId13"/>
            <a:stretch>
              <a:fillRect l="0" t="0" r="0" b="0"/>
            </a:stretch>
          </a:blipFill>
        </p:spPr>
      </p:sp>
      <p:sp>
        <p:nvSpPr>
          <p:cNvPr name="TextBox 58" id="58"/>
          <p:cNvSpPr txBox="true"/>
          <p:nvPr/>
        </p:nvSpPr>
        <p:spPr>
          <a:xfrm rot="0">
            <a:off x="9520304" y="6853869"/>
            <a:ext cx="3695823"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Analyse et rapports faciles</a:t>
            </a:r>
          </a:p>
        </p:txBody>
      </p:sp>
      <p:grpSp>
        <p:nvGrpSpPr>
          <p:cNvPr name="Group 59" id="59"/>
          <p:cNvGrpSpPr/>
          <p:nvPr/>
        </p:nvGrpSpPr>
        <p:grpSpPr>
          <a:xfrm rot="0">
            <a:off x="13316025" y="6788220"/>
            <a:ext cx="539383" cy="540002"/>
            <a:chOff x="0" y="0"/>
            <a:chExt cx="719178" cy="720002"/>
          </a:xfrm>
        </p:grpSpPr>
        <p:sp>
          <p:nvSpPr>
            <p:cNvPr name="Freeform 60" id="60"/>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61" id="61"/>
          <p:cNvSpPr txBox="true"/>
          <p:nvPr/>
        </p:nvSpPr>
        <p:spPr>
          <a:xfrm rot="0">
            <a:off x="13425951" y="6853433"/>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8</a:t>
            </a:r>
          </a:p>
        </p:txBody>
      </p:sp>
      <p:sp>
        <p:nvSpPr>
          <p:cNvPr name="TextBox 62" id="62"/>
          <p:cNvSpPr txBox="true"/>
          <p:nvPr/>
        </p:nvSpPr>
        <p:spPr>
          <a:xfrm rot="0">
            <a:off x="6763886" y="1527340"/>
            <a:ext cx="3759066"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Communauté en ligne</a:t>
            </a:r>
          </a:p>
        </p:txBody>
      </p:sp>
      <p:grpSp>
        <p:nvGrpSpPr>
          <p:cNvPr name="Group 63" id="63"/>
          <p:cNvGrpSpPr/>
          <p:nvPr/>
        </p:nvGrpSpPr>
        <p:grpSpPr>
          <a:xfrm rot="0">
            <a:off x="10622852" y="1461691"/>
            <a:ext cx="539383" cy="540002"/>
            <a:chOff x="0" y="0"/>
            <a:chExt cx="719178" cy="720002"/>
          </a:xfrm>
        </p:grpSpPr>
        <p:sp>
          <p:nvSpPr>
            <p:cNvPr name="Freeform 64" id="64"/>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65" id="65"/>
          <p:cNvSpPr txBox="true"/>
          <p:nvPr/>
        </p:nvSpPr>
        <p:spPr>
          <a:xfrm rot="0">
            <a:off x="10732778" y="1486701"/>
            <a:ext cx="319530" cy="417851"/>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1</a:t>
            </a:r>
          </a:p>
        </p:txBody>
      </p:sp>
      <p:sp>
        <p:nvSpPr>
          <p:cNvPr name="TextBox 66" id="66"/>
          <p:cNvSpPr txBox="true"/>
          <p:nvPr/>
        </p:nvSpPr>
        <p:spPr>
          <a:xfrm rot="0">
            <a:off x="2097851" y="4319192"/>
            <a:ext cx="3735756"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Mises à jour continues</a:t>
            </a:r>
          </a:p>
        </p:txBody>
      </p:sp>
      <p:grpSp>
        <p:nvGrpSpPr>
          <p:cNvPr name="Group 67" id="67"/>
          <p:cNvGrpSpPr/>
          <p:nvPr/>
        </p:nvGrpSpPr>
        <p:grpSpPr>
          <a:xfrm rot="0">
            <a:off x="5933507" y="4253543"/>
            <a:ext cx="539383" cy="540002"/>
            <a:chOff x="0" y="0"/>
            <a:chExt cx="719178" cy="720002"/>
          </a:xfrm>
        </p:grpSpPr>
        <p:sp>
          <p:nvSpPr>
            <p:cNvPr name="Freeform 68" id="68"/>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69" id="69"/>
          <p:cNvSpPr txBox="true"/>
          <p:nvPr/>
        </p:nvSpPr>
        <p:spPr>
          <a:xfrm rot="0">
            <a:off x="6045934" y="4301907"/>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grpSp>
        <p:nvGrpSpPr>
          <p:cNvPr name="Group 3" id="3"/>
          <p:cNvGrpSpPr/>
          <p:nvPr/>
        </p:nvGrpSpPr>
        <p:grpSpPr>
          <a:xfrm rot="0">
            <a:off x="0" y="0"/>
            <a:ext cx="18288000" cy="68578"/>
            <a:chOff x="0" y="0"/>
            <a:chExt cx="24384000" cy="91438"/>
          </a:xfrm>
        </p:grpSpPr>
        <p:sp>
          <p:nvSpPr>
            <p:cNvPr name="Freeform 4" id="4"/>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close/>
                </a:path>
              </a:pathLst>
            </a:custGeom>
            <a:solidFill>
              <a:srgbClr val="00BFF3"/>
            </a:solidFill>
          </p:spPr>
        </p:sp>
      </p:grpSp>
      <p:sp>
        <p:nvSpPr>
          <p:cNvPr name="TextBox 5" id="5"/>
          <p:cNvSpPr txBox="true"/>
          <p:nvPr/>
        </p:nvSpPr>
        <p:spPr>
          <a:xfrm rot="0">
            <a:off x="576732" y="300227"/>
            <a:ext cx="17176916" cy="1295019"/>
          </a:xfrm>
          <a:prstGeom prst="rect">
            <a:avLst/>
          </a:prstGeom>
        </p:spPr>
        <p:txBody>
          <a:bodyPr anchor="t" rtlCol="false" tIns="0" lIns="0" bIns="0" rIns="0">
            <a:spAutoFit/>
          </a:bodyPr>
          <a:lstStyle/>
          <a:p>
            <a:pPr algn="ctr">
              <a:lnSpc>
                <a:spcPts val="8748"/>
              </a:lnSpc>
            </a:pPr>
            <a:r>
              <a:rPr lang="en-US" sz="8100">
                <a:solidFill>
                  <a:srgbClr val="000000"/>
                </a:solidFill>
                <a:latin typeface="Arial"/>
              </a:rPr>
              <a:t>Avantages de Salesforce</a:t>
            </a:r>
          </a:p>
        </p:txBody>
      </p:sp>
      <p:sp>
        <p:nvSpPr>
          <p:cNvPr name="Freeform 6" id="6"/>
          <p:cNvSpPr/>
          <p:nvPr/>
        </p:nvSpPr>
        <p:spPr>
          <a:xfrm flipH="false" flipV="false" rot="0">
            <a:off x="5262379" y="3270169"/>
            <a:ext cx="10374556" cy="4920184"/>
          </a:xfrm>
          <a:custGeom>
            <a:avLst/>
            <a:gdLst/>
            <a:ahLst/>
            <a:cxnLst/>
            <a:rect r="r" b="b" t="t" l="l"/>
            <a:pathLst>
              <a:path h="4920184" w="10374556">
                <a:moveTo>
                  <a:pt x="0" y="0"/>
                </a:moveTo>
                <a:lnTo>
                  <a:pt x="10374556" y="0"/>
                </a:lnTo>
                <a:lnTo>
                  <a:pt x="10374556" y="4920184"/>
                </a:lnTo>
                <a:lnTo>
                  <a:pt x="0" y="4920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8187255" y="2755026"/>
            <a:ext cx="1080000" cy="1080000"/>
            <a:chOff x="0" y="0"/>
            <a:chExt cx="1440000" cy="1440000"/>
          </a:xfrm>
        </p:grpSpPr>
        <p:sp>
          <p:nvSpPr>
            <p:cNvPr name="Freeform 8" id="8"/>
            <p:cNvSpPr/>
            <p:nvPr/>
          </p:nvSpPr>
          <p:spPr>
            <a:xfrm flipH="false" flipV="false" rot="0">
              <a:off x="0" y="0"/>
              <a:ext cx="1439926" cy="1440053"/>
            </a:xfrm>
            <a:custGeom>
              <a:avLst/>
              <a:gdLst/>
              <a:ahLst/>
              <a:cxnLst/>
              <a:rect r="r" b="b" t="t" l="l"/>
              <a:pathLst>
                <a:path h="1440053" w="1439926">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00BFF3"/>
            </a:solidFill>
          </p:spPr>
        </p:sp>
      </p:grpSp>
      <p:grpSp>
        <p:nvGrpSpPr>
          <p:cNvPr name="Group 9" id="9"/>
          <p:cNvGrpSpPr/>
          <p:nvPr/>
        </p:nvGrpSpPr>
        <p:grpSpPr>
          <a:xfrm rot="0">
            <a:off x="4778372" y="5147757"/>
            <a:ext cx="1080000" cy="1080000"/>
            <a:chOff x="0" y="0"/>
            <a:chExt cx="1440000" cy="1440000"/>
          </a:xfrm>
        </p:grpSpPr>
        <p:sp>
          <p:nvSpPr>
            <p:cNvPr name="Freeform 10" id="10"/>
            <p:cNvSpPr/>
            <p:nvPr/>
          </p:nvSpPr>
          <p:spPr>
            <a:xfrm flipH="false" flipV="false" rot="0">
              <a:off x="0" y="0"/>
              <a:ext cx="1439926" cy="1440053"/>
            </a:xfrm>
            <a:custGeom>
              <a:avLst/>
              <a:gdLst/>
              <a:ahLst/>
              <a:cxnLst/>
              <a:rect r="r" b="b" t="t" l="l"/>
              <a:pathLst>
                <a:path h="1440053" w="1439926">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00BFF3"/>
            </a:solidFill>
          </p:spPr>
        </p:sp>
      </p:grpSp>
      <p:grpSp>
        <p:nvGrpSpPr>
          <p:cNvPr name="Group 11" id="11"/>
          <p:cNvGrpSpPr/>
          <p:nvPr/>
        </p:nvGrpSpPr>
        <p:grpSpPr>
          <a:xfrm rot="0">
            <a:off x="8187255" y="7513623"/>
            <a:ext cx="1080000" cy="1080000"/>
            <a:chOff x="0" y="0"/>
            <a:chExt cx="1440000" cy="1440000"/>
          </a:xfrm>
        </p:grpSpPr>
        <p:sp>
          <p:nvSpPr>
            <p:cNvPr name="Freeform 12" id="12"/>
            <p:cNvSpPr/>
            <p:nvPr/>
          </p:nvSpPr>
          <p:spPr>
            <a:xfrm flipH="false" flipV="false" rot="0">
              <a:off x="0" y="0"/>
              <a:ext cx="1439926" cy="1440053"/>
            </a:xfrm>
            <a:custGeom>
              <a:avLst/>
              <a:gdLst/>
              <a:ahLst/>
              <a:cxnLst/>
              <a:rect r="r" b="b" t="t" l="l"/>
              <a:pathLst>
                <a:path h="1440053" w="1439926">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00BFF3"/>
            </a:solidFill>
          </p:spPr>
        </p:sp>
      </p:grpSp>
      <p:grpSp>
        <p:nvGrpSpPr>
          <p:cNvPr name="Group 13" id="13"/>
          <p:cNvGrpSpPr/>
          <p:nvPr/>
        </p:nvGrpSpPr>
        <p:grpSpPr>
          <a:xfrm rot="0">
            <a:off x="11596138" y="5147757"/>
            <a:ext cx="1080000" cy="1080000"/>
            <a:chOff x="0" y="0"/>
            <a:chExt cx="1440000" cy="1440000"/>
          </a:xfrm>
        </p:grpSpPr>
        <p:sp>
          <p:nvSpPr>
            <p:cNvPr name="Freeform 14" id="14"/>
            <p:cNvSpPr/>
            <p:nvPr/>
          </p:nvSpPr>
          <p:spPr>
            <a:xfrm flipH="false" flipV="false" rot="0">
              <a:off x="0" y="0"/>
              <a:ext cx="1439926" cy="1440053"/>
            </a:xfrm>
            <a:custGeom>
              <a:avLst/>
              <a:gdLst/>
              <a:ahLst/>
              <a:cxnLst/>
              <a:rect r="r" b="b" t="t" l="l"/>
              <a:pathLst>
                <a:path h="1440053" w="1439926">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00BFF3"/>
            </a:solidFill>
          </p:spPr>
        </p:sp>
      </p:grpSp>
      <p:grpSp>
        <p:nvGrpSpPr>
          <p:cNvPr name="Group 15" id="15"/>
          <p:cNvGrpSpPr/>
          <p:nvPr/>
        </p:nvGrpSpPr>
        <p:grpSpPr>
          <a:xfrm rot="0">
            <a:off x="15005022" y="2641367"/>
            <a:ext cx="1242000" cy="1242000"/>
            <a:chOff x="0" y="0"/>
            <a:chExt cx="1656000" cy="1656000"/>
          </a:xfrm>
        </p:grpSpPr>
        <p:sp>
          <p:nvSpPr>
            <p:cNvPr name="Freeform 16" id="16"/>
            <p:cNvSpPr/>
            <p:nvPr/>
          </p:nvSpPr>
          <p:spPr>
            <a:xfrm flipH="false" flipV="false" rot="0">
              <a:off x="0" y="0"/>
              <a:ext cx="1656080" cy="1656080"/>
            </a:xfrm>
            <a:custGeom>
              <a:avLst/>
              <a:gdLst/>
              <a:ahLst/>
              <a:cxnLst/>
              <a:rect r="r" b="b" t="t" l="l"/>
              <a:pathLst>
                <a:path h="1656080" w="1656080">
                  <a:moveTo>
                    <a:pt x="0" y="828040"/>
                  </a:moveTo>
                  <a:cubicBezTo>
                    <a:pt x="0" y="370713"/>
                    <a:pt x="370713" y="0"/>
                    <a:pt x="828040" y="0"/>
                  </a:cubicBezTo>
                  <a:cubicBezTo>
                    <a:pt x="1285367" y="0"/>
                    <a:pt x="1656080" y="370713"/>
                    <a:pt x="1656080" y="828040"/>
                  </a:cubicBezTo>
                  <a:cubicBezTo>
                    <a:pt x="1656080" y="1285367"/>
                    <a:pt x="1285367" y="1656080"/>
                    <a:pt x="828040" y="1656080"/>
                  </a:cubicBezTo>
                  <a:cubicBezTo>
                    <a:pt x="370713" y="1656080"/>
                    <a:pt x="0" y="1285240"/>
                    <a:pt x="0" y="828040"/>
                  </a:cubicBezTo>
                  <a:close/>
                </a:path>
              </a:pathLst>
            </a:custGeom>
            <a:solidFill>
              <a:srgbClr val="CAF4FF"/>
            </a:solidFill>
          </p:spPr>
        </p:sp>
      </p:grpSp>
      <p:grpSp>
        <p:nvGrpSpPr>
          <p:cNvPr name="Group 17" id="17"/>
          <p:cNvGrpSpPr/>
          <p:nvPr/>
        </p:nvGrpSpPr>
        <p:grpSpPr>
          <a:xfrm rot="0">
            <a:off x="15210638" y="2846982"/>
            <a:ext cx="830769" cy="830769"/>
            <a:chOff x="0" y="0"/>
            <a:chExt cx="1107692" cy="1107692"/>
          </a:xfrm>
        </p:grpSpPr>
        <p:sp>
          <p:nvSpPr>
            <p:cNvPr name="Freeform 18" id="18"/>
            <p:cNvSpPr/>
            <p:nvPr/>
          </p:nvSpPr>
          <p:spPr>
            <a:xfrm flipH="false" flipV="false" rot="0">
              <a:off x="0" y="0"/>
              <a:ext cx="1107694" cy="1107694"/>
            </a:xfrm>
            <a:custGeom>
              <a:avLst/>
              <a:gdLst/>
              <a:ahLst/>
              <a:cxnLst/>
              <a:rect r="r" b="b" t="t" l="l"/>
              <a:pathLst>
                <a:path h="1107694" w="1107694">
                  <a:moveTo>
                    <a:pt x="0" y="553847"/>
                  </a:moveTo>
                  <a:cubicBezTo>
                    <a:pt x="0" y="247904"/>
                    <a:pt x="247904" y="0"/>
                    <a:pt x="553847" y="0"/>
                  </a:cubicBezTo>
                  <a:cubicBezTo>
                    <a:pt x="859790" y="0"/>
                    <a:pt x="1107694" y="247904"/>
                    <a:pt x="1107694" y="553847"/>
                  </a:cubicBezTo>
                  <a:cubicBezTo>
                    <a:pt x="1107694" y="859790"/>
                    <a:pt x="859790" y="1107694"/>
                    <a:pt x="553847" y="1107694"/>
                  </a:cubicBezTo>
                  <a:cubicBezTo>
                    <a:pt x="247904" y="1107694"/>
                    <a:pt x="0" y="859790"/>
                    <a:pt x="0" y="553847"/>
                  </a:cubicBezTo>
                  <a:close/>
                </a:path>
              </a:pathLst>
            </a:custGeom>
            <a:solidFill>
              <a:srgbClr val="00BFF3"/>
            </a:solidFill>
          </p:spPr>
        </p:sp>
      </p:grpSp>
      <p:sp>
        <p:nvSpPr>
          <p:cNvPr name="TextBox 19" id="19"/>
          <p:cNvSpPr txBox="true"/>
          <p:nvPr/>
        </p:nvSpPr>
        <p:spPr>
          <a:xfrm rot="0">
            <a:off x="3332121" y="7464839"/>
            <a:ext cx="3759066"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Rentabilité </a:t>
            </a:r>
          </a:p>
        </p:txBody>
      </p:sp>
      <p:grpSp>
        <p:nvGrpSpPr>
          <p:cNvPr name="Group 20" id="20"/>
          <p:cNvGrpSpPr/>
          <p:nvPr/>
        </p:nvGrpSpPr>
        <p:grpSpPr>
          <a:xfrm rot="0">
            <a:off x="7191087" y="7399190"/>
            <a:ext cx="539383" cy="540002"/>
            <a:chOff x="0" y="0"/>
            <a:chExt cx="719178" cy="720002"/>
          </a:xfrm>
        </p:grpSpPr>
        <p:sp>
          <p:nvSpPr>
            <p:cNvPr name="Freeform 21" id="21"/>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22" id="22"/>
          <p:cNvSpPr txBox="true"/>
          <p:nvPr/>
        </p:nvSpPr>
        <p:spPr>
          <a:xfrm rot="0">
            <a:off x="7301013" y="7452149"/>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15</a:t>
            </a:r>
          </a:p>
        </p:txBody>
      </p:sp>
      <p:sp>
        <p:nvSpPr>
          <p:cNvPr name="TextBox 23" id="23"/>
          <p:cNvSpPr txBox="true"/>
          <p:nvPr/>
        </p:nvSpPr>
        <p:spPr>
          <a:xfrm rot="0">
            <a:off x="3206294" y="2429292"/>
            <a:ext cx="3884892"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Sécurité et Conformité</a:t>
            </a:r>
          </a:p>
        </p:txBody>
      </p:sp>
      <p:grpSp>
        <p:nvGrpSpPr>
          <p:cNvPr name="Group 24" id="24"/>
          <p:cNvGrpSpPr/>
          <p:nvPr/>
        </p:nvGrpSpPr>
        <p:grpSpPr>
          <a:xfrm rot="0">
            <a:off x="7191087" y="2363643"/>
            <a:ext cx="539383" cy="540002"/>
            <a:chOff x="0" y="0"/>
            <a:chExt cx="719178" cy="720002"/>
          </a:xfrm>
        </p:grpSpPr>
        <p:sp>
          <p:nvSpPr>
            <p:cNvPr name="Freeform 25" id="25"/>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26" id="26"/>
          <p:cNvSpPr txBox="true"/>
          <p:nvPr/>
        </p:nvSpPr>
        <p:spPr>
          <a:xfrm rot="0">
            <a:off x="6929523" y="2428855"/>
            <a:ext cx="106251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13</a:t>
            </a:r>
          </a:p>
        </p:txBody>
      </p:sp>
      <p:sp>
        <p:nvSpPr>
          <p:cNvPr name="TextBox 27" id="27"/>
          <p:cNvSpPr txBox="true"/>
          <p:nvPr/>
        </p:nvSpPr>
        <p:spPr>
          <a:xfrm rot="0">
            <a:off x="6144121" y="5058249"/>
            <a:ext cx="3695823"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Service Client de Qualité </a:t>
            </a:r>
          </a:p>
        </p:txBody>
      </p:sp>
      <p:grpSp>
        <p:nvGrpSpPr>
          <p:cNvPr name="Group 28" id="28"/>
          <p:cNvGrpSpPr/>
          <p:nvPr/>
        </p:nvGrpSpPr>
        <p:grpSpPr>
          <a:xfrm rot="0">
            <a:off x="9939843" y="4992600"/>
            <a:ext cx="539383" cy="540002"/>
            <a:chOff x="0" y="0"/>
            <a:chExt cx="719178" cy="720002"/>
          </a:xfrm>
        </p:grpSpPr>
        <p:sp>
          <p:nvSpPr>
            <p:cNvPr name="Freeform 29" id="29"/>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30" id="30"/>
          <p:cNvSpPr txBox="true"/>
          <p:nvPr/>
        </p:nvSpPr>
        <p:spPr>
          <a:xfrm rot="0">
            <a:off x="10049769" y="5057813"/>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17</a:t>
            </a:r>
          </a:p>
        </p:txBody>
      </p:sp>
      <p:sp>
        <p:nvSpPr>
          <p:cNvPr name="TextBox 31" id="31"/>
          <p:cNvSpPr txBox="true"/>
          <p:nvPr/>
        </p:nvSpPr>
        <p:spPr>
          <a:xfrm rot="0">
            <a:off x="9839945" y="2440477"/>
            <a:ext cx="4136415"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Accès Mobile</a:t>
            </a:r>
          </a:p>
        </p:txBody>
      </p:sp>
      <p:grpSp>
        <p:nvGrpSpPr>
          <p:cNvPr name="Group 32" id="32"/>
          <p:cNvGrpSpPr/>
          <p:nvPr/>
        </p:nvGrpSpPr>
        <p:grpSpPr>
          <a:xfrm rot="0">
            <a:off x="14076260" y="2374828"/>
            <a:ext cx="539383" cy="540001"/>
            <a:chOff x="0" y="0"/>
            <a:chExt cx="719178" cy="720002"/>
          </a:xfrm>
        </p:grpSpPr>
        <p:sp>
          <p:nvSpPr>
            <p:cNvPr name="Freeform 33" id="33"/>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34" id="34"/>
          <p:cNvSpPr txBox="true"/>
          <p:nvPr/>
        </p:nvSpPr>
        <p:spPr>
          <a:xfrm rot="0">
            <a:off x="14076258" y="2439719"/>
            <a:ext cx="539385"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19</a:t>
            </a:r>
          </a:p>
        </p:txBody>
      </p:sp>
      <p:grpSp>
        <p:nvGrpSpPr>
          <p:cNvPr name="Group 35" id="35"/>
          <p:cNvGrpSpPr/>
          <p:nvPr/>
        </p:nvGrpSpPr>
        <p:grpSpPr>
          <a:xfrm rot="0">
            <a:off x="5095978" y="5453034"/>
            <a:ext cx="483060" cy="483060"/>
            <a:chOff x="0" y="0"/>
            <a:chExt cx="644080" cy="644080"/>
          </a:xfrm>
        </p:grpSpPr>
        <p:sp>
          <p:nvSpPr>
            <p:cNvPr name="Freeform 36" id="36"/>
            <p:cNvSpPr/>
            <p:nvPr/>
          </p:nvSpPr>
          <p:spPr>
            <a:xfrm flipH="false" flipV="false" rot="0">
              <a:off x="0" y="0"/>
              <a:ext cx="644144" cy="644144"/>
            </a:xfrm>
            <a:custGeom>
              <a:avLst/>
              <a:gdLst/>
              <a:ahLst/>
              <a:cxnLst/>
              <a:rect r="r" b="b" t="t" l="l"/>
              <a:pathLst>
                <a:path h="644144" w="644144">
                  <a:moveTo>
                    <a:pt x="79883" y="408559"/>
                  </a:moveTo>
                  <a:lnTo>
                    <a:pt x="172974" y="408559"/>
                  </a:lnTo>
                  <a:lnTo>
                    <a:pt x="172974" y="580390"/>
                  </a:lnTo>
                  <a:lnTo>
                    <a:pt x="79883" y="580390"/>
                  </a:lnTo>
                  <a:close/>
                  <a:moveTo>
                    <a:pt x="223012" y="508889"/>
                  </a:moveTo>
                  <a:lnTo>
                    <a:pt x="316103" y="508889"/>
                  </a:lnTo>
                  <a:lnTo>
                    <a:pt x="316103" y="580390"/>
                  </a:lnTo>
                  <a:lnTo>
                    <a:pt x="223012" y="580390"/>
                  </a:lnTo>
                  <a:close/>
                  <a:moveTo>
                    <a:pt x="366141" y="265430"/>
                  </a:moveTo>
                  <a:lnTo>
                    <a:pt x="459232" y="265430"/>
                  </a:lnTo>
                  <a:lnTo>
                    <a:pt x="459232" y="580390"/>
                  </a:lnTo>
                  <a:lnTo>
                    <a:pt x="366141" y="580390"/>
                  </a:lnTo>
                  <a:close/>
                  <a:moveTo>
                    <a:pt x="509270" y="193929"/>
                  </a:moveTo>
                  <a:lnTo>
                    <a:pt x="602361" y="193929"/>
                  </a:lnTo>
                  <a:lnTo>
                    <a:pt x="602361" y="580390"/>
                  </a:lnTo>
                  <a:lnTo>
                    <a:pt x="509270" y="580390"/>
                  </a:lnTo>
                  <a:close/>
                  <a:moveTo>
                    <a:pt x="461518" y="44704"/>
                  </a:moveTo>
                  <a:lnTo>
                    <a:pt x="572643" y="49149"/>
                  </a:lnTo>
                  <a:lnTo>
                    <a:pt x="520954" y="147574"/>
                  </a:lnTo>
                  <a:lnTo>
                    <a:pt x="506095" y="121920"/>
                  </a:lnTo>
                  <a:lnTo>
                    <a:pt x="107696" y="351917"/>
                  </a:lnTo>
                  <a:lnTo>
                    <a:pt x="77978" y="300482"/>
                  </a:lnTo>
                  <a:lnTo>
                    <a:pt x="476377" y="70485"/>
                  </a:lnTo>
                  <a:close/>
                  <a:moveTo>
                    <a:pt x="0" y="0"/>
                  </a:moveTo>
                  <a:lnTo>
                    <a:pt x="35814" y="0"/>
                  </a:lnTo>
                  <a:lnTo>
                    <a:pt x="35814" y="608330"/>
                  </a:lnTo>
                  <a:lnTo>
                    <a:pt x="644144" y="608330"/>
                  </a:lnTo>
                  <a:lnTo>
                    <a:pt x="644144" y="644144"/>
                  </a:lnTo>
                  <a:lnTo>
                    <a:pt x="35814" y="644144"/>
                  </a:lnTo>
                  <a:lnTo>
                    <a:pt x="0" y="644144"/>
                  </a:lnTo>
                  <a:lnTo>
                    <a:pt x="0" y="608330"/>
                  </a:lnTo>
                  <a:close/>
                </a:path>
              </a:pathLst>
            </a:custGeom>
            <a:solidFill>
              <a:srgbClr val="FFFFFF"/>
            </a:solidFill>
          </p:spPr>
        </p:sp>
      </p:grpSp>
      <p:sp>
        <p:nvSpPr>
          <p:cNvPr name="Freeform 37" id="37"/>
          <p:cNvSpPr/>
          <p:nvPr/>
        </p:nvSpPr>
        <p:spPr>
          <a:xfrm flipH="false" flipV="false" rot="0">
            <a:off x="8581821" y="7799244"/>
            <a:ext cx="381240" cy="504528"/>
          </a:xfrm>
          <a:custGeom>
            <a:avLst/>
            <a:gdLst/>
            <a:ahLst/>
            <a:cxnLst/>
            <a:rect r="r" b="b" t="t" l="l"/>
            <a:pathLst>
              <a:path h="504528" w="381240">
                <a:moveTo>
                  <a:pt x="0" y="0"/>
                </a:moveTo>
                <a:lnTo>
                  <a:pt x="381240" y="0"/>
                </a:lnTo>
                <a:lnTo>
                  <a:pt x="381240" y="504528"/>
                </a:lnTo>
                <a:lnTo>
                  <a:pt x="0" y="5045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8" id="38"/>
          <p:cNvSpPr/>
          <p:nvPr/>
        </p:nvSpPr>
        <p:spPr>
          <a:xfrm flipH="false" flipV="false" rot="0">
            <a:off x="8420398" y="3044998"/>
            <a:ext cx="587523" cy="484671"/>
          </a:xfrm>
          <a:custGeom>
            <a:avLst/>
            <a:gdLst/>
            <a:ahLst/>
            <a:cxnLst/>
            <a:rect r="r" b="b" t="t" l="l"/>
            <a:pathLst>
              <a:path h="484671" w="587523">
                <a:moveTo>
                  <a:pt x="0" y="0"/>
                </a:moveTo>
                <a:lnTo>
                  <a:pt x="587524" y="0"/>
                </a:lnTo>
                <a:lnTo>
                  <a:pt x="587524" y="484672"/>
                </a:lnTo>
                <a:lnTo>
                  <a:pt x="0" y="4846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9" id="39"/>
          <p:cNvSpPr/>
          <p:nvPr/>
        </p:nvSpPr>
        <p:spPr>
          <a:xfrm flipH="false" flipV="false" rot="0">
            <a:off x="11804097" y="5428005"/>
            <a:ext cx="704331" cy="641037"/>
          </a:xfrm>
          <a:custGeom>
            <a:avLst/>
            <a:gdLst/>
            <a:ahLst/>
            <a:cxnLst/>
            <a:rect r="r" b="b" t="t" l="l"/>
            <a:pathLst>
              <a:path h="641037" w="704331">
                <a:moveTo>
                  <a:pt x="0" y="0"/>
                </a:moveTo>
                <a:lnTo>
                  <a:pt x="704331" y="0"/>
                </a:lnTo>
                <a:lnTo>
                  <a:pt x="704331" y="641037"/>
                </a:lnTo>
                <a:lnTo>
                  <a:pt x="0" y="6410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0" id="40"/>
          <p:cNvSpPr/>
          <p:nvPr/>
        </p:nvSpPr>
        <p:spPr>
          <a:xfrm flipH="false" flipV="false" rot="0">
            <a:off x="15338210" y="3056499"/>
            <a:ext cx="607335" cy="411377"/>
          </a:xfrm>
          <a:custGeom>
            <a:avLst/>
            <a:gdLst/>
            <a:ahLst/>
            <a:cxnLst/>
            <a:rect r="r" b="b" t="t" l="l"/>
            <a:pathLst>
              <a:path h="411377" w="607335">
                <a:moveTo>
                  <a:pt x="0" y="0"/>
                </a:moveTo>
                <a:lnTo>
                  <a:pt x="607334" y="0"/>
                </a:lnTo>
                <a:lnTo>
                  <a:pt x="607334" y="411377"/>
                </a:lnTo>
                <a:lnTo>
                  <a:pt x="0" y="4113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1" id="41"/>
          <p:cNvSpPr txBox="true"/>
          <p:nvPr/>
        </p:nvSpPr>
        <p:spPr>
          <a:xfrm rot="0">
            <a:off x="9839945" y="4518683"/>
            <a:ext cx="3695823"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Intégration Facile</a:t>
            </a:r>
          </a:p>
        </p:txBody>
      </p:sp>
      <p:grpSp>
        <p:nvGrpSpPr>
          <p:cNvPr name="Group 42" id="42"/>
          <p:cNvGrpSpPr/>
          <p:nvPr/>
        </p:nvGrpSpPr>
        <p:grpSpPr>
          <a:xfrm rot="0">
            <a:off x="13635666" y="4453034"/>
            <a:ext cx="539383" cy="540002"/>
            <a:chOff x="0" y="0"/>
            <a:chExt cx="719178" cy="720002"/>
          </a:xfrm>
        </p:grpSpPr>
        <p:sp>
          <p:nvSpPr>
            <p:cNvPr name="Freeform 43" id="43"/>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44" id="44"/>
          <p:cNvSpPr txBox="true"/>
          <p:nvPr/>
        </p:nvSpPr>
        <p:spPr>
          <a:xfrm rot="0">
            <a:off x="13745592" y="4518247"/>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18</a:t>
            </a:r>
          </a:p>
        </p:txBody>
      </p:sp>
      <p:sp>
        <p:nvSpPr>
          <p:cNvPr name="TextBox 45" id="45"/>
          <p:cNvSpPr txBox="true"/>
          <p:nvPr/>
        </p:nvSpPr>
        <p:spPr>
          <a:xfrm rot="0">
            <a:off x="-283077" y="5328685"/>
            <a:ext cx="4136415"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Évolutivité </a:t>
            </a:r>
          </a:p>
        </p:txBody>
      </p:sp>
      <p:grpSp>
        <p:nvGrpSpPr>
          <p:cNvPr name="Group 46" id="46"/>
          <p:cNvGrpSpPr/>
          <p:nvPr/>
        </p:nvGrpSpPr>
        <p:grpSpPr>
          <a:xfrm rot="0">
            <a:off x="3953238" y="5263036"/>
            <a:ext cx="539383" cy="540001"/>
            <a:chOff x="0" y="0"/>
            <a:chExt cx="719178" cy="720002"/>
          </a:xfrm>
        </p:grpSpPr>
        <p:sp>
          <p:nvSpPr>
            <p:cNvPr name="Freeform 47" id="47"/>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48" id="48"/>
          <p:cNvSpPr txBox="true"/>
          <p:nvPr/>
        </p:nvSpPr>
        <p:spPr>
          <a:xfrm rot="0">
            <a:off x="3953236" y="5377673"/>
            <a:ext cx="539385"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14</a:t>
            </a:r>
          </a:p>
        </p:txBody>
      </p:sp>
      <p:sp>
        <p:nvSpPr>
          <p:cNvPr name="Freeform 49" id="49"/>
          <p:cNvSpPr/>
          <p:nvPr/>
        </p:nvSpPr>
        <p:spPr>
          <a:xfrm flipH="false" flipV="false" rot="0">
            <a:off x="0" y="68578"/>
            <a:ext cx="3206294" cy="2244405"/>
          </a:xfrm>
          <a:custGeom>
            <a:avLst/>
            <a:gdLst/>
            <a:ahLst/>
            <a:cxnLst/>
            <a:rect r="r" b="b" t="t" l="l"/>
            <a:pathLst>
              <a:path h="2244405" w="3206294">
                <a:moveTo>
                  <a:pt x="0" y="0"/>
                </a:moveTo>
                <a:lnTo>
                  <a:pt x="3206294" y="0"/>
                </a:lnTo>
                <a:lnTo>
                  <a:pt x="3206294" y="2244406"/>
                </a:lnTo>
                <a:lnTo>
                  <a:pt x="0" y="2244406"/>
                </a:lnTo>
                <a:lnTo>
                  <a:pt x="0" y="0"/>
                </a:lnTo>
                <a:close/>
              </a:path>
            </a:pathLst>
          </a:custGeom>
          <a:blipFill>
            <a:blip r:embed="rId13"/>
            <a:stretch>
              <a:fillRect l="0" t="0" r="0" b="0"/>
            </a:stretch>
          </a:blipFill>
        </p:spPr>
      </p:sp>
      <p:sp>
        <p:nvSpPr>
          <p:cNvPr name="TextBox 50" id="50"/>
          <p:cNvSpPr txBox="true"/>
          <p:nvPr/>
        </p:nvSpPr>
        <p:spPr>
          <a:xfrm rot="0">
            <a:off x="9520304" y="6853869"/>
            <a:ext cx="3695823"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Expérience Client Améliorée</a:t>
            </a:r>
          </a:p>
        </p:txBody>
      </p:sp>
      <p:grpSp>
        <p:nvGrpSpPr>
          <p:cNvPr name="Group 51" id="51"/>
          <p:cNvGrpSpPr/>
          <p:nvPr/>
        </p:nvGrpSpPr>
        <p:grpSpPr>
          <a:xfrm rot="0">
            <a:off x="13316025" y="6788220"/>
            <a:ext cx="539383" cy="540002"/>
            <a:chOff x="0" y="0"/>
            <a:chExt cx="719178" cy="720002"/>
          </a:xfrm>
        </p:grpSpPr>
        <p:sp>
          <p:nvSpPr>
            <p:cNvPr name="Freeform 52" id="52"/>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53" id="53"/>
          <p:cNvSpPr txBox="true"/>
          <p:nvPr/>
        </p:nvSpPr>
        <p:spPr>
          <a:xfrm rot="0">
            <a:off x="13425951" y="6853433"/>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16</a:t>
            </a:r>
          </a:p>
        </p:txBody>
      </p:sp>
      <p:sp>
        <p:nvSpPr>
          <p:cNvPr name="TextBox 54" id="54"/>
          <p:cNvSpPr txBox="true"/>
          <p:nvPr/>
        </p:nvSpPr>
        <p:spPr>
          <a:xfrm rot="0">
            <a:off x="4285371" y="1527340"/>
            <a:ext cx="6237581" cy="361950"/>
          </a:xfrm>
          <a:prstGeom prst="rect">
            <a:avLst/>
          </a:prstGeom>
        </p:spPr>
        <p:txBody>
          <a:bodyPr anchor="t" rtlCol="false" tIns="0" lIns="0" bIns="0" rIns="0">
            <a:spAutoFit/>
          </a:bodyPr>
          <a:lstStyle/>
          <a:p>
            <a:pPr algn="r">
              <a:lnSpc>
                <a:spcPts val="2520"/>
              </a:lnSpc>
            </a:pPr>
            <a:r>
              <a:rPr lang="en-US" sz="2100">
                <a:solidFill>
                  <a:srgbClr val="00BFF3"/>
                </a:solidFill>
                <a:latin typeface="Arial Bold"/>
              </a:rPr>
              <a:t>Gestion de la Relation Client (CRM) Complète</a:t>
            </a:r>
          </a:p>
        </p:txBody>
      </p:sp>
      <p:grpSp>
        <p:nvGrpSpPr>
          <p:cNvPr name="Group 55" id="55"/>
          <p:cNvGrpSpPr/>
          <p:nvPr/>
        </p:nvGrpSpPr>
        <p:grpSpPr>
          <a:xfrm rot="0">
            <a:off x="10622852" y="1461691"/>
            <a:ext cx="539383" cy="540002"/>
            <a:chOff x="0" y="0"/>
            <a:chExt cx="719178" cy="720002"/>
          </a:xfrm>
        </p:grpSpPr>
        <p:sp>
          <p:nvSpPr>
            <p:cNvPr name="Freeform 56" id="56"/>
            <p:cNvSpPr/>
            <p:nvPr/>
          </p:nvSpPr>
          <p:spPr>
            <a:xfrm flipH="false" flipV="false" rot="0">
              <a:off x="0" y="0"/>
              <a:ext cx="719201" cy="719963"/>
            </a:xfrm>
            <a:custGeom>
              <a:avLst/>
              <a:gdLst/>
              <a:ahLst/>
              <a:cxnLst/>
              <a:rect r="r" b="b" t="t" l="l"/>
              <a:pathLst>
                <a:path h="719963" w="719201">
                  <a:moveTo>
                    <a:pt x="0" y="360045"/>
                  </a:moveTo>
                  <a:cubicBezTo>
                    <a:pt x="0" y="161163"/>
                    <a:pt x="161036" y="0"/>
                    <a:pt x="359537" y="0"/>
                  </a:cubicBezTo>
                  <a:cubicBezTo>
                    <a:pt x="558038" y="0"/>
                    <a:pt x="719201" y="161163"/>
                    <a:pt x="719201" y="360045"/>
                  </a:cubicBezTo>
                  <a:cubicBezTo>
                    <a:pt x="719201" y="558927"/>
                    <a:pt x="558165" y="719963"/>
                    <a:pt x="359537" y="719963"/>
                  </a:cubicBezTo>
                  <a:cubicBezTo>
                    <a:pt x="160909" y="719963"/>
                    <a:pt x="0" y="558800"/>
                    <a:pt x="0" y="360045"/>
                  </a:cubicBezTo>
                  <a:close/>
                </a:path>
              </a:pathLst>
            </a:custGeom>
            <a:solidFill>
              <a:srgbClr val="00BFF3"/>
            </a:solidFill>
          </p:spPr>
        </p:sp>
      </p:grpSp>
      <p:sp>
        <p:nvSpPr>
          <p:cNvPr name="TextBox 57" id="57"/>
          <p:cNvSpPr txBox="true"/>
          <p:nvPr/>
        </p:nvSpPr>
        <p:spPr>
          <a:xfrm rot="0">
            <a:off x="10732778" y="1514651"/>
            <a:ext cx="319530" cy="361950"/>
          </a:xfrm>
          <a:prstGeom prst="rect">
            <a:avLst/>
          </a:prstGeom>
        </p:spPr>
        <p:txBody>
          <a:bodyPr anchor="t" rtlCol="false" tIns="0" lIns="0" bIns="0" rIns="0">
            <a:spAutoFit/>
          </a:bodyPr>
          <a:lstStyle/>
          <a:p>
            <a:pPr algn="ctr">
              <a:lnSpc>
                <a:spcPts val="2520"/>
              </a:lnSpc>
            </a:pPr>
            <a:r>
              <a:rPr lang="en-US" sz="2100">
                <a:solidFill>
                  <a:srgbClr val="FFFFFF"/>
                </a:solidFill>
                <a:latin typeface="Arial Bold"/>
              </a:rPr>
              <a:t>12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964027"/>
            <a:ext cx="18288000" cy="4535424"/>
          </a:xfrm>
          <a:custGeom>
            <a:avLst/>
            <a:gdLst/>
            <a:ahLst/>
            <a:cxnLst/>
            <a:rect r="r" b="b" t="t" l="l"/>
            <a:pathLst>
              <a:path h="4535424" w="18288000">
                <a:moveTo>
                  <a:pt x="0" y="0"/>
                </a:moveTo>
                <a:lnTo>
                  <a:pt x="18288000" y="0"/>
                </a:lnTo>
                <a:lnTo>
                  <a:pt x="18288000" y="4535424"/>
                </a:lnTo>
                <a:lnTo>
                  <a:pt x="0" y="4535424"/>
                </a:lnTo>
                <a:lnTo>
                  <a:pt x="0" y="0"/>
                </a:lnTo>
                <a:close/>
              </a:path>
            </a:pathLst>
          </a:custGeom>
          <a:blipFill>
            <a:blip r:embed="rId2"/>
            <a:stretch>
              <a:fillRect l="0" t="0" r="0" b="0"/>
            </a:stretch>
          </a:blipFill>
        </p:spPr>
      </p:sp>
      <p:grpSp>
        <p:nvGrpSpPr>
          <p:cNvPr name="Group 3" id="3"/>
          <p:cNvGrpSpPr/>
          <p:nvPr/>
        </p:nvGrpSpPr>
        <p:grpSpPr>
          <a:xfrm rot="0">
            <a:off x="7507706" y="0"/>
            <a:ext cx="10780294" cy="7397417"/>
            <a:chOff x="0" y="0"/>
            <a:chExt cx="14373726" cy="9863222"/>
          </a:xfrm>
        </p:grpSpPr>
        <p:sp>
          <p:nvSpPr>
            <p:cNvPr name="Freeform 4" id="4"/>
            <p:cNvSpPr/>
            <p:nvPr/>
          </p:nvSpPr>
          <p:spPr>
            <a:xfrm flipH="false" flipV="false" rot="0">
              <a:off x="0" y="0"/>
              <a:ext cx="14373733" cy="9863201"/>
            </a:xfrm>
            <a:custGeom>
              <a:avLst/>
              <a:gdLst/>
              <a:ahLst/>
              <a:cxnLst/>
              <a:rect r="r" b="b" t="t" l="l"/>
              <a:pathLst>
                <a:path h="9863201" w="14373733">
                  <a:moveTo>
                    <a:pt x="0" y="0"/>
                  </a:moveTo>
                  <a:lnTo>
                    <a:pt x="14373733" y="0"/>
                  </a:lnTo>
                  <a:lnTo>
                    <a:pt x="14373733" y="9863201"/>
                  </a:lnTo>
                  <a:lnTo>
                    <a:pt x="0" y="9863201"/>
                  </a:lnTo>
                  <a:close/>
                </a:path>
              </a:pathLst>
            </a:custGeom>
            <a:solidFill>
              <a:srgbClr val="00BFF3"/>
            </a:solidFill>
          </p:spPr>
        </p:sp>
      </p:grpSp>
      <p:grpSp>
        <p:nvGrpSpPr>
          <p:cNvPr name="Group 5" id="5"/>
          <p:cNvGrpSpPr/>
          <p:nvPr/>
        </p:nvGrpSpPr>
        <p:grpSpPr>
          <a:xfrm rot="0">
            <a:off x="7507706" y="7577889"/>
            <a:ext cx="10780293" cy="2709111"/>
            <a:chOff x="0" y="0"/>
            <a:chExt cx="14373724" cy="3612148"/>
          </a:xfrm>
        </p:grpSpPr>
        <p:sp>
          <p:nvSpPr>
            <p:cNvPr name="Freeform 6" id="6"/>
            <p:cNvSpPr/>
            <p:nvPr/>
          </p:nvSpPr>
          <p:spPr>
            <a:xfrm flipH="false" flipV="false" rot="0">
              <a:off x="0" y="0"/>
              <a:ext cx="14373733" cy="3612137"/>
            </a:xfrm>
            <a:custGeom>
              <a:avLst/>
              <a:gdLst/>
              <a:ahLst/>
              <a:cxnLst/>
              <a:rect r="r" b="b" t="t" l="l"/>
              <a:pathLst>
                <a:path h="3612137" w="14373733">
                  <a:moveTo>
                    <a:pt x="0" y="0"/>
                  </a:moveTo>
                  <a:lnTo>
                    <a:pt x="14373733" y="0"/>
                  </a:lnTo>
                  <a:lnTo>
                    <a:pt x="14373733" y="3612137"/>
                  </a:lnTo>
                  <a:lnTo>
                    <a:pt x="0" y="3612137"/>
                  </a:lnTo>
                  <a:close/>
                </a:path>
              </a:pathLst>
            </a:custGeom>
            <a:solidFill>
              <a:srgbClr val="00BFF3"/>
            </a:solidFill>
          </p:spPr>
        </p:sp>
      </p:grpSp>
      <p:grpSp>
        <p:nvGrpSpPr>
          <p:cNvPr name="Group 7" id="7"/>
          <p:cNvGrpSpPr/>
          <p:nvPr/>
        </p:nvGrpSpPr>
        <p:grpSpPr>
          <a:xfrm rot="0">
            <a:off x="2" y="0"/>
            <a:ext cx="812130" cy="7397416"/>
            <a:chOff x="0" y="0"/>
            <a:chExt cx="1082840" cy="9863222"/>
          </a:xfrm>
        </p:grpSpPr>
        <p:sp>
          <p:nvSpPr>
            <p:cNvPr name="Freeform 8" id="8"/>
            <p:cNvSpPr/>
            <p:nvPr/>
          </p:nvSpPr>
          <p:spPr>
            <a:xfrm flipH="false" flipV="false" rot="0">
              <a:off x="0" y="0"/>
              <a:ext cx="1082802" cy="9863199"/>
            </a:xfrm>
            <a:custGeom>
              <a:avLst/>
              <a:gdLst/>
              <a:ahLst/>
              <a:cxnLst/>
              <a:rect r="r" b="b" t="t" l="l"/>
              <a:pathLst>
                <a:path h="9863199" w="1082802">
                  <a:moveTo>
                    <a:pt x="0" y="0"/>
                  </a:moveTo>
                  <a:lnTo>
                    <a:pt x="1082802" y="0"/>
                  </a:lnTo>
                  <a:lnTo>
                    <a:pt x="1082802" y="9863199"/>
                  </a:lnTo>
                  <a:lnTo>
                    <a:pt x="0" y="9863199"/>
                  </a:lnTo>
                  <a:close/>
                </a:path>
              </a:pathLst>
            </a:custGeom>
            <a:solidFill>
              <a:srgbClr val="00BFF3"/>
            </a:solidFill>
          </p:spPr>
        </p:sp>
      </p:grpSp>
      <p:grpSp>
        <p:nvGrpSpPr>
          <p:cNvPr name="Group 9" id="9"/>
          <p:cNvGrpSpPr/>
          <p:nvPr/>
        </p:nvGrpSpPr>
        <p:grpSpPr>
          <a:xfrm rot="0">
            <a:off x="0" y="7577889"/>
            <a:ext cx="812130" cy="2709111"/>
            <a:chOff x="0" y="0"/>
            <a:chExt cx="1082840" cy="3612148"/>
          </a:xfrm>
        </p:grpSpPr>
        <p:sp>
          <p:nvSpPr>
            <p:cNvPr name="Freeform 10" id="10"/>
            <p:cNvSpPr/>
            <p:nvPr/>
          </p:nvSpPr>
          <p:spPr>
            <a:xfrm flipH="false" flipV="false" rot="0">
              <a:off x="0" y="0"/>
              <a:ext cx="1082802" cy="3612202"/>
            </a:xfrm>
            <a:custGeom>
              <a:avLst/>
              <a:gdLst/>
              <a:ahLst/>
              <a:cxnLst/>
              <a:rect r="r" b="b" t="t" l="l"/>
              <a:pathLst>
                <a:path h="3612202" w="1082802">
                  <a:moveTo>
                    <a:pt x="0" y="0"/>
                  </a:moveTo>
                  <a:lnTo>
                    <a:pt x="1082802" y="0"/>
                  </a:lnTo>
                  <a:lnTo>
                    <a:pt x="1082802" y="3612202"/>
                  </a:lnTo>
                  <a:lnTo>
                    <a:pt x="0" y="3612202"/>
                  </a:lnTo>
                  <a:close/>
                </a:path>
              </a:pathLst>
            </a:custGeom>
            <a:solidFill>
              <a:srgbClr val="00BFF3"/>
            </a:solidFill>
          </p:spPr>
        </p:sp>
      </p:grpSp>
      <p:sp>
        <p:nvSpPr>
          <p:cNvPr name="Freeform 11" id="11"/>
          <p:cNvSpPr/>
          <p:nvPr/>
        </p:nvSpPr>
        <p:spPr>
          <a:xfrm flipH="false" flipV="false" rot="0">
            <a:off x="3835656" y="6369236"/>
            <a:ext cx="1867311" cy="1130215"/>
          </a:xfrm>
          <a:custGeom>
            <a:avLst/>
            <a:gdLst/>
            <a:ahLst/>
            <a:cxnLst/>
            <a:rect r="r" b="b" t="t" l="l"/>
            <a:pathLst>
              <a:path h="1130215" w="1867311">
                <a:moveTo>
                  <a:pt x="0" y="0"/>
                </a:moveTo>
                <a:lnTo>
                  <a:pt x="1867311" y="0"/>
                </a:lnTo>
                <a:lnTo>
                  <a:pt x="1867311" y="1130215"/>
                </a:lnTo>
                <a:lnTo>
                  <a:pt x="0" y="1130215"/>
                </a:lnTo>
                <a:lnTo>
                  <a:pt x="0" y="0"/>
                </a:lnTo>
                <a:close/>
              </a:path>
            </a:pathLst>
          </a:custGeom>
          <a:blipFill>
            <a:blip r:embed="rId3"/>
            <a:stretch>
              <a:fillRect l="0" t="0" r="0" b="0"/>
            </a:stretch>
          </a:blipFill>
        </p:spPr>
      </p:sp>
      <p:sp>
        <p:nvSpPr>
          <p:cNvPr name="Freeform 12" id="12"/>
          <p:cNvSpPr/>
          <p:nvPr/>
        </p:nvSpPr>
        <p:spPr>
          <a:xfrm flipH="false" flipV="false" rot="0">
            <a:off x="14858288" y="2819836"/>
            <a:ext cx="1108861" cy="1646331"/>
          </a:xfrm>
          <a:custGeom>
            <a:avLst/>
            <a:gdLst/>
            <a:ahLst/>
            <a:cxnLst/>
            <a:rect r="r" b="b" t="t" l="l"/>
            <a:pathLst>
              <a:path h="1646331" w="1108861">
                <a:moveTo>
                  <a:pt x="0" y="0"/>
                </a:moveTo>
                <a:lnTo>
                  <a:pt x="1108861" y="0"/>
                </a:lnTo>
                <a:lnTo>
                  <a:pt x="1108861" y="1646331"/>
                </a:lnTo>
                <a:lnTo>
                  <a:pt x="0" y="1646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31088" y="30924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6"/>
            <a:stretch>
              <a:fillRect l="0" t="0" r="0" b="0"/>
            </a:stretch>
          </a:blipFill>
        </p:spPr>
      </p:sp>
      <p:sp>
        <p:nvSpPr>
          <p:cNvPr name="TextBox 14" id="14"/>
          <p:cNvSpPr txBox="true"/>
          <p:nvPr/>
        </p:nvSpPr>
        <p:spPr>
          <a:xfrm rot="0">
            <a:off x="8712066" y="3910691"/>
            <a:ext cx="7990180" cy="2399919"/>
          </a:xfrm>
          <a:prstGeom prst="rect">
            <a:avLst/>
          </a:prstGeom>
        </p:spPr>
        <p:txBody>
          <a:bodyPr anchor="t" rtlCol="false" tIns="0" lIns="0" bIns="0" rIns="0">
            <a:spAutoFit/>
          </a:bodyPr>
          <a:lstStyle/>
          <a:p>
            <a:pPr algn="l">
              <a:lnSpc>
                <a:spcPts val="8748"/>
              </a:lnSpc>
            </a:pPr>
            <a:r>
              <a:rPr lang="en-US" sz="8100">
                <a:solidFill>
                  <a:srgbClr val="FFFFFF"/>
                </a:solidFill>
                <a:latin typeface="Arial"/>
              </a:rPr>
              <a:t>Cas d'utilisation de Salesforce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grpSp>
        <p:nvGrpSpPr>
          <p:cNvPr name="Group 3" id="3"/>
          <p:cNvGrpSpPr/>
          <p:nvPr/>
        </p:nvGrpSpPr>
        <p:grpSpPr>
          <a:xfrm rot="0">
            <a:off x="0" y="0"/>
            <a:ext cx="18288000" cy="68578"/>
            <a:chOff x="0" y="0"/>
            <a:chExt cx="24384000" cy="91438"/>
          </a:xfrm>
        </p:grpSpPr>
        <p:sp>
          <p:nvSpPr>
            <p:cNvPr name="Freeform 4" id="4"/>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close/>
                </a:path>
              </a:pathLst>
            </a:custGeom>
            <a:solidFill>
              <a:srgbClr val="00BFF3"/>
            </a:solidFill>
          </p:spPr>
        </p:sp>
      </p:grpSp>
      <p:sp>
        <p:nvSpPr>
          <p:cNvPr name="TextBox 5" id="5"/>
          <p:cNvSpPr txBox="true"/>
          <p:nvPr/>
        </p:nvSpPr>
        <p:spPr>
          <a:xfrm rot="0">
            <a:off x="576732" y="300227"/>
            <a:ext cx="17176916" cy="1295019"/>
          </a:xfrm>
          <a:prstGeom prst="rect">
            <a:avLst/>
          </a:prstGeom>
        </p:spPr>
        <p:txBody>
          <a:bodyPr anchor="t" rtlCol="false" tIns="0" lIns="0" bIns="0" rIns="0">
            <a:spAutoFit/>
          </a:bodyPr>
          <a:lstStyle/>
          <a:p>
            <a:pPr algn="ctr">
              <a:lnSpc>
                <a:spcPts val="8748"/>
              </a:lnSpc>
            </a:pPr>
            <a:r>
              <a:rPr lang="en-US" sz="8100">
                <a:solidFill>
                  <a:srgbClr val="000000"/>
                </a:solidFill>
                <a:latin typeface="Arial"/>
              </a:rPr>
              <a:t>Cas d'utilisation de Salesforce</a:t>
            </a:r>
          </a:p>
        </p:txBody>
      </p:sp>
      <p:grpSp>
        <p:nvGrpSpPr>
          <p:cNvPr name="Group 6" id="6"/>
          <p:cNvGrpSpPr/>
          <p:nvPr/>
        </p:nvGrpSpPr>
        <p:grpSpPr>
          <a:xfrm rot="0">
            <a:off x="5070491" y="5560769"/>
            <a:ext cx="1419225" cy="1419225"/>
            <a:chOff x="0" y="0"/>
            <a:chExt cx="1892300" cy="1892300"/>
          </a:xfrm>
        </p:grpSpPr>
        <p:sp>
          <p:nvSpPr>
            <p:cNvPr name="Freeform 7" id="7"/>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grpSp>
        <p:nvGrpSpPr>
          <p:cNvPr name="Group 8" id="8"/>
          <p:cNvGrpSpPr/>
          <p:nvPr/>
        </p:nvGrpSpPr>
        <p:grpSpPr>
          <a:xfrm rot="0">
            <a:off x="8622940" y="4070046"/>
            <a:ext cx="1419225" cy="1419225"/>
            <a:chOff x="0" y="0"/>
            <a:chExt cx="1892300" cy="1892300"/>
          </a:xfrm>
        </p:grpSpPr>
        <p:sp>
          <p:nvSpPr>
            <p:cNvPr name="Freeform 9" id="9"/>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grpSp>
        <p:nvGrpSpPr>
          <p:cNvPr name="Group 10" id="10"/>
          <p:cNvGrpSpPr/>
          <p:nvPr/>
        </p:nvGrpSpPr>
        <p:grpSpPr>
          <a:xfrm rot="0">
            <a:off x="12175389" y="2684814"/>
            <a:ext cx="1419225" cy="1419225"/>
            <a:chOff x="0" y="0"/>
            <a:chExt cx="1892300" cy="1892300"/>
          </a:xfrm>
        </p:grpSpPr>
        <p:sp>
          <p:nvSpPr>
            <p:cNvPr name="Freeform 11" id="11"/>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sp>
        <p:nvSpPr>
          <p:cNvPr name="AutoShape 12" id="12"/>
          <p:cNvSpPr/>
          <p:nvPr/>
        </p:nvSpPr>
        <p:spPr>
          <a:xfrm rot="-924986">
            <a:off x="6387700" y="5873730"/>
            <a:ext cx="3023047" cy="0"/>
          </a:xfrm>
          <a:prstGeom prst="line">
            <a:avLst/>
          </a:prstGeom>
          <a:ln cap="rnd" w="28575">
            <a:solidFill>
              <a:srgbClr val="00BFF3"/>
            </a:solidFill>
            <a:prstDash val="solid"/>
            <a:headEnd type="none" len="sm" w="sm"/>
            <a:tailEnd type="none" len="sm" w="sm"/>
          </a:ln>
        </p:spPr>
      </p:sp>
      <p:sp>
        <p:nvSpPr>
          <p:cNvPr name="AutoShape 13" id="13"/>
          <p:cNvSpPr/>
          <p:nvPr/>
        </p:nvSpPr>
        <p:spPr>
          <a:xfrm>
            <a:off x="9940155" y="4488266"/>
            <a:ext cx="3023045" cy="28575"/>
          </a:xfrm>
          <a:prstGeom prst="line">
            <a:avLst/>
          </a:prstGeom>
          <a:ln cap="rnd" w="28575">
            <a:solidFill>
              <a:srgbClr val="00BFF3"/>
            </a:solidFill>
            <a:prstDash val="solid"/>
            <a:headEnd type="none" len="sm" w="sm"/>
            <a:tailEnd type="none" len="sm" w="sm"/>
          </a:ln>
        </p:spPr>
      </p:sp>
      <p:sp>
        <p:nvSpPr>
          <p:cNvPr name="AutoShape 14" id="14"/>
          <p:cNvSpPr/>
          <p:nvPr/>
        </p:nvSpPr>
        <p:spPr>
          <a:xfrm>
            <a:off x="13184877" y="2241104"/>
            <a:ext cx="4126999" cy="28575"/>
          </a:xfrm>
          <a:prstGeom prst="line">
            <a:avLst/>
          </a:prstGeom>
          <a:ln cap="rnd" w="28575">
            <a:solidFill>
              <a:srgbClr val="00BFF3"/>
            </a:solidFill>
            <a:prstDash val="solid"/>
            <a:headEnd type="none" len="sm" w="sm"/>
            <a:tailEnd type="none" len="sm" w="sm"/>
          </a:ln>
        </p:spPr>
      </p:sp>
      <p:sp>
        <p:nvSpPr>
          <p:cNvPr name="TextBox 15" id="15"/>
          <p:cNvSpPr txBox="true"/>
          <p:nvPr/>
        </p:nvSpPr>
        <p:spPr>
          <a:xfrm rot="0">
            <a:off x="6739676" y="5691826"/>
            <a:ext cx="2501439" cy="40957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Immobilier </a:t>
            </a:r>
          </a:p>
        </p:txBody>
      </p:sp>
      <p:sp>
        <p:nvSpPr>
          <p:cNvPr name="TextBox 16" id="16"/>
          <p:cNvSpPr txBox="true"/>
          <p:nvPr/>
        </p:nvSpPr>
        <p:spPr>
          <a:xfrm rot="0">
            <a:off x="10278289" y="4209191"/>
            <a:ext cx="2501439" cy="40957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Fabrication </a:t>
            </a:r>
          </a:p>
        </p:txBody>
      </p:sp>
      <p:sp>
        <p:nvSpPr>
          <p:cNvPr name="TextBox 17" id="17"/>
          <p:cNvSpPr txBox="true"/>
          <p:nvPr/>
        </p:nvSpPr>
        <p:spPr>
          <a:xfrm rot="0">
            <a:off x="13926408" y="2758806"/>
            <a:ext cx="3827240" cy="77152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Finance et Services Bancaires</a:t>
            </a:r>
          </a:p>
        </p:txBody>
      </p:sp>
      <p:grpSp>
        <p:nvGrpSpPr>
          <p:cNvPr name="Group 18" id="18"/>
          <p:cNvGrpSpPr/>
          <p:nvPr/>
        </p:nvGrpSpPr>
        <p:grpSpPr>
          <a:xfrm rot="0">
            <a:off x="1518685" y="7025136"/>
            <a:ext cx="1419225" cy="1419225"/>
            <a:chOff x="0" y="0"/>
            <a:chExt cx="1892300" cy="1892300"/>
          </a:xfrm>
        </p:grpSpPr>
        <p:sp>
          <p:nvSpPr>
            <p:cNvPr name="Freeform 19" id="19"/>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sp>
        <p:nvSpPr>
          <p:cNvPr name="AutoShape 20" id="20"/>
          <p:cNvSpPr/>
          <p:nvPr/>
        </p:nvSpPr>
        <p:spPr>
          <a:xfrm rot="-924986">
            <a:off x="2849088" y="7351040"/>
            <a:ext cx="3023047" cy="0"/>
          </a:xfrm>
          <a:prstGeom prst="line">
            <a:avLst/>
          </a:prstGeom>
          <a:ln cap="rnd" w="28575">
            <a:solidFill>
              <a:srgbClr val="00BFF3"/>
            </a:solidFill>
            <a:prstDash val="solid"/>
            <a:headEnd type="none" len="sm" w="sm"/>
            <a:tailEnd type="none" len="sm" w="sm"/>
          </a:ln>
        </p:spPr>
      </p:sp>
      <p:sp>
        <p:nvSpPr>
          <p:cNvPr name="TextBox 21" id="21"/>
          <p:cNvSpPr txBox="true"/>
          <p:nvPr/>
        </p:nvSpPr>
        <p:spPr>
          <a:xfrm rot="0">
            <a:off x="3187871" y="7156192"/>
            <a:ext cx="2501439" cy="40957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Santé </a:t>
            </a:r>
          </a:p>
        </p:txBody>
      </p:sp>
      <p:sp>
        <p:nvSpPr>
          <p:cNvPr name="Freeform 22" id="22"/>
          <p:cNvSpPr/>
          <p:nvPr/>
        </p:nvSpPr>
        <p:spPr>
          <a:xfrm flipH="false" flipV="false" rot="0">
            <a:off x="12562683" y="3057813"/>
            <a:ext cx="672080" cy="677550"/>
          </a:xfrm>
          <a:custGeom>
            <a:avLst/>
            <a:gdLst/>
            <a:ahLst/>
            <a:cxnLst/>
            <a:rect r="r" b="b" t="t" l="l"/>
            <a:pathLst>
              <a:path h="677550" w="672080">
                <a:moveTo>
                  <a:pt x="0" y="0"/>
                </a:moveTo>
                <a:lnTo>
                  <a:pt x="672079" y="0"/>
                </a:lnTo>
                <a:lnTo>
                  <a:pt x="672079" y="677550"/>
                </a:lnTo>
                <a:lnTo>
                  <a:pt x="0" y="677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8921025" y="4495854"/>
            <a:ext cx="826166" cy="532433"/>
          </a:xfrm>
          <a:custGeom>
            <a:avLst/>
            <a:gdLst/>
            <a:ahLst/>
            <a:cxnLst/>
            <a:rect r="r" b="b" t="t" l="l"/>
            <a:pathLst>
              <a:path h="532433" w="826166">
                <a:moveTo>
                  <a:pt x="0" y="0"/>
                </a:moveTo>
                <a:lnTo>
                  <a:pt x="826165" y="0"/>
                </a:lnTo>
                <a:lnTo>
                  <a:pt x="826165" y="532432"/>
                </a:lnTo>
                <a:lnTo>
                  <a:pt x="0" y="532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5410074" y="6049472"/>
            <a:ext cx="764664" cy="388999"/>
          </a:xfrm>
          <a:custGeom>
            <a:avLst/>
            <a:gdLst/>
            <a:ahLst/>
            <a:cxnLst/>
            <a:rect r="r" b="b" t="t" l="l"/>
            <a:pathLst>
              <a:path h="388999" w="764664">
                <a:moveTo>
                  <a:pt x="0" y="0"/>
                </a:moveTo>
                <a:lnTo>
                  <a:pt x="764664" y="0"/>
                </a:lnTo>
                <a:lnTo>
                  <a:pt x="764664" y="388999"/>
                </a:lnTo>
                <a:lnTo>
                  <a:pt x="0" y="388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886277" y="7405365"/>
            <a:ext cx="627652" cy="658766"/>
          </a:xfrm>
          <a:custGeom>
            <a:avLst/>
            <a:gdLst/>
            <a:ahLst/>
            <a:cxnLst/>
            <a:rect r="r" b="b" t="t" l="l"/>
            <a:pathLst>
              <a:path h="658766" w="627652">
                <a:moveTo>
                  <a:pt x="0" y="0"/>
                </a:moveTo>
                <a:lnTo>
                  <a:pt x="627653" y="0"/>
                </a:lnTo>
                <a:lnTo>
                  <a:pt x="627653" y="658766"/>
                </a:lnTo>
                <a:lnTo>
                  <a:pt x="0" y="6587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1028700" y="1808423"/>
            <a:ext cx="2503976" cy="1752783"/>
          </a:xfrm>
          <a:custGeom>
            <a:avLst/>
            <a:gdLst/>
            <a:ahLst/>
            <a:cxnLst/>
            <a:rect r="r" b="b" t="t" l="l"/>
            <a:pathLst>
              <a:path h="1752783" w="2503976">
                <a:moveTo>
                  <a:pt x="0" y="0"/>
                </a:moveTo>
                <a:lnTo>
                  <a:pt x="2503976" y="0"/>
                </a:lnTo>
                <a:lnTo>
                  <a:pt x="2503976" y="1752783"/>
                </a:lnTo>
                <a:lnTo>
                  <a:pt x="0" y="1752783"/>
                </a:lnTo>
                <a:lnTo>
                  <a:pt x="0" y="0"/>
                </a:lnTo>
                <a:close/>
              </a:path>
            </a:pathLst>
          </a:custGeom>
          <a:blipFill>
            <a:blip r:embed="rId11"/>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grpSp>
        <p:nvGrpSpPr>
          <p:cNvPr name="Group 3" id="3"/>
          <p:cNvGrpSpPr/>
          <p:nvPr/>
        </p:nvGrpSpPr>
        <p:grpSpPr>
          <a:xfrm rot="0">
            <a:off x="0" y="0"/>
            <a:ext cx="18288000" cy="68578"/>
            <a:chOff x="0" y="0"/>
            <a:chExt cx="24384000" cy="91438"/>
          </a:xfrm>
        </p:grpSpPr>
        <p:sp>
          <p:nvSpPr>
            <p:cNvPr name="Freeform 4" id="4"/>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close/>
                </a:path>
              </a:pathLst>
            </a:custGeom>
            <a:solidFill>
              <a:srgbClr val="00BFF3"/>
            </a:solidFill>
          </p:spPr>
        </p:sp>
      </p:grpSp>
      <p:sp>
        <p:nvSpPr>
          <p:cNvPr name="TextBox 5" id="5"/>
          <p:cNvSpPr txBox="true"/>
          <p:nvPr/>
        </p:nvSpPr>
        <p:spPr>
          <a:xfrm rot="0">
            <a:off x="576732" y="300227"/>
            <a:ext cx="17176916" cy="1295019"/>
          </a:xfrm>
          <a:prstGeom prst="rect">
            <a:avLst/>
          </a:prstGeom>
        </p:spPr>
        <p:txBody>
          <a:bodyPr anchor="t" rtlCol="false" tIns="0" lIns="0" bIns="0" rIns="0">
            <a:spAutoFit/>
          </a:bodyPr>
          <a:lstStyle/>
          <a:p>
            <a:pPr algn="ctr">
              <a:lnSpc>
                <a:spcPts val="8748"/>
              </a:lnSpc>
            </a:pPr>
            <a:r>
              <a:rPr lang="en-US" sz="8100">
                <a:solidFill>
                  <a:srgbClr val="000000"/>
                </a:solidFill>
                <a:latin typeface="Arial"/>
              </a:rPr>
              <a:t>Cas d'utilisation de Salesforce</a:t>
            </a:r>
          </a:p>
        </p:txBody>
      </p:sp>
      <p:grpSp>
        <p:nvGrpSpPr>
          <p:cNvPr name="Group 6" id="6"/>
          <p:cNvGrpSpPr/>
          <p:nvPr/>
        </p:nvGrpSpPr>
        <p:grpSpPr>
          <a:xfrm rot="0">
            <a:off x="5070491" y="5560769"/>
            <a:ext cx="1419225" cy="1419225"/>
            <a:chOff x="0" y="0"/>
            <a:chExt cx="1892300" cy="1892300"/>
          </a:xfrm>
        </p:grpSpPr>
        <p:sp>
          <p:nvSpPr>
            <p:cNvPr name="Freeform 7" id="7"/>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grpSp>
        <p:nvGrpSpPr>
          <p:cNvPr name="Group 8" id="8"/>
          <p:cNvGrpSpPr/>
          <p:nvPr/>
        </p:nvGrpSpPr>
        <p:grpSpPr>
          <a:xfrm rot="0">
            <a:off x="8622940" y="4070046"/>
            <a:ext cx="1419225" cy="1419225"/>
            <a:chOff x="0" y="0"/>
            <a:chExt cx="1892300" cy="1892300"/>
          </a:xfrm>
        </p:grpSpPr>
        <p:sp>
          <p:nvSpPr>
            <p:cNvPr name="Freeform 9" id="9"/>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grpSp>
        <p:nvGrpSpPr>
          <p:cNvPr name="Group 10" id="10"/>
          <p:cNvGrpSpPr/>
          <p:nvPr/>
        </p:nvGrpSpPr>
        <p:grpSpPr>
          <a:xfrm rot="0">
            <a:off x="12175389" y="2684814"/>
            <a:ext cx="1419225" cy="1419225"/>
            <a:chOff x="0" y="0"/>
            <a:chExt cx="1892300" cy="1892300"/>
          </a:xfrm>
        </p:grpSpPr>
        <p:sp>
          <p:nvSpPr>
            <p:cNvPr name="Freeform 11" id="11"/>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sp>
        <p:nvSpPr>
          <p:cNvPr name="AutoShape 12" id="12"/>
          <p:cNvSpPr/>
          <p:nvPr/>
        </p:nvSpPr>
        <p:spPr>
          <a:xfrm rot="-924986">
            <a:off x="6387700" y="5873730"/>
            <a:ext cx="3023047" cy="0"/>
          </a:xfrm>
          <a:prstGeom prst="line">
            <a:avLst/>
          </a:prstGeom>
          <a:ln cap="rnd" w="28575">
            <a:solidFill>
              <a:srgbClr val="00BFF3"/>
            </a:solidFill>
            <a:prstDash val="solid"/>
            <a:headEnd type="none" len="sm" w="sm"/>
            <a:tailEnd type="none" len="sm" w="sm"/>
          </a:ln>
        </p:spPr>
      </p:sp>
      <p:sp>
        <p:nvSpPr>
          <p:cNvPr name="AutoShape 13" id="13"/>
          <p:cNvSpPr/>
          <p:nvPr/>
        </p:nvSpPr>
        <p:spPr>
          <a:xfrm>
            <a:off x="9940155" y="4488266"/>
            <a:ext cx="3023045" cy="28575"/>
          </a:xfrm>
          <a:prstGeom prst="line">
            <a:avLst/>
          </a:prstGeom>
          <a:ln cap="rnd" w="28575">
            <a:solidFill>
              <a:srgbClr val="00BFF3"/>
            </a:solidFill>
            <a:prstDash val="solid"/>
            <a:headEnd type="none" len="sm" w="sm"/>
            <a:tailEnd type="none" len="sm" w="sm"/>
          </a:ln>
        </p:spPr>
      </p:sp>
      <p:sp>
        <p:nvSpPr>
          <p:cNvPr name="AutoShape 14" id="14"/>
          <p:cNvSpPr/>
          <p:nvPr/>
        </p:nvSpPr>
        <p:spPr>
          <a:xfrm>
            <a:off x="13184877" y="2241104"/>
            <a:ext cx="4126999" cy="28575"/>
          </a:xfrm>
          <a:prstGeom prst="line">
            <a:avLst/>
          </a:prstGeom>
          <a:ln cap="rnd" w="28575">
            <a:solidFill>
              <a:srgbClr val="00BFF3"/>
            </a:solidFill>
            <a:prstDash val="solid"/>
            <a:headEnd type="none" len="sm" w="sm"/>
            <a:tailEnd type="none" len="sm" w="sm"/>
          </a:ln>
        </p:spPr>
      </p:sp>
      <p:sp>
        <p:nvSpPr>
          <p:cNvPr name="TextBox 15" id="15"/>
          <p:cNvSpPr txBox="true"/>
          <p:nvPr/>
        </p:nvSpPr>
        <p:spPr>
          <a:xfrm rot="0">
            <a:off x="6739676" y="5691826"/>
            <a:ext cx="2501439" cy="113347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Recrutement et Gestion des Talents</a:t>
            </a:r>
          </a:p>
        </p:txBody>
      </p:sp>
      <p:sp>
        <p:nvSpPr>
          <p:cNvPr name="TextBox 16" id="16"/>
          <p:cNvSpPr txBox="true"/>
          <p:nvPr/>
        </p:nvSpPr>
        <p:spPr>
          <a:xfrm rot="0">
            <a:off x="10278289" y="4209191"/>
            <a:ext cx="2501439" cy="113347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Automatisation des Processus d'Entreprise</a:t>
            </a:r>
          </a:p>
        </p:txBody>
      </p:sp>
      <p:sp>
        <p:nvSpPr>
          <p:cNvPr name="TextBox 17" id="17"/>
          <p:cNvSpPr txBox="true"/>
          <p:nvPr/>
        </p:nvSpPr>
        <p:spPr>
          <a:xfrm rot="0">
            <a:off x="13926408" y="2758806"/>
            <a:ext cx="3827240" cy="40957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Éducation </a:t>
            </a:r>
          </a:p>
        </p:txBody>
      </p:sp>
      <p:grpSp>
        <p:nvGrpSpPr>
          <p:cNvPr name="Group 18" id="18"/>
          <p:cNvGrpSpPr/>
          <p:nvPr/>
        </p:nvGrpSpPr>
        <p:grpSpPr>
          <a:xfrm rot="0">
            <a:off x="1518685" y="7025136"/>
            <a:ext cx="1419225" cy="1419225"/>
            <a:chOff x="0" y="0"/>
            <a:chExt cx="1892300" cy="1892300"/>
          </a:xfrm>
        </p:grpSpPr>
        <p:sp>
          <p:nvSpPr>
            <p:cNvPr name="Freeform 19" id="19"/>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sp>
        <p:nvSpPr>
          <p:cNvPr name="AutoShape 20" id="20"/>
          <p:cNvSpPr/>
          <p:nvPr/>
        </p:nvSpPr>
        <p:spPr>
          <a:xfrm rot="-924986">
            <a:off x="2849088" y="7351040"/>
            <a:ext cx="3023047" cy="0"/>
          </a:xfrm>
          <a:prstGeom prst="line">
            <a:avLst/>
          </a:prstGeom>
          <a:ln cap="rnd" w="28575">
            <a:solidFill>
              <a:srgbClr val="00BFF3"/>
            </a:solidFill>
            <a:prstDash val="solid"/>
            <a:headEnd type="none" len="sm" w="sm"/>
            <a:tailEnd type="none" len="sm" w="sm"/>
          </a:ln>
        </p:spPr>
      </p:sp>
      <p:sp>
        <p:nvSpPr>
          <p:cNvPr name="TextBox 21" id="21"/>
          <p:cNvSpPr txBox="true"/>
          <p:nvPr/>
        </p:nvSpPr>
        <p:spPr>
          <a:xfrm rot="0">
            <a:off x="3187871" y="7156192"/>
            <a:ext cx="2501439" cy="77152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Commerce Électronique </a:t>
            </a:r>
          </a:p>
        </p:txBody>
      </p:sp>
      <p:sp>
        <p:nvSpPr>
          <p:cNvPr name="Freeform 22" id="22"/>
          <p:cNvSpPr/>
          <p:nvPr/>
        </p:nvSpPr>
        <p:spPr>
          <a:xfrm flipH="false" flipV="false" rot="0">
            <a:off x="12562683" y="3057813"/>
            <a:ext cx="672080" cy="677550"/>
          </a:xfrm>
          <a:custGeom>
            <a:avLst/>
            <a:gdLst/>
            <a:ahLst/>
            <a:cxnLst/>
            <a:rect r="r" b="b" t="t" l="l"/>
            <a:pathLst>
              <a:path h="677550" w="672080">
                <a:moveTo>
                  <a:pt x="0" y="0"/>
                </a:moveTo>
                <a:lnTo>
                  <a:pt x="672079" y="0"/>
                </a:lnTo>
                <a:lnTo>
                  <a:pt x="672079" y="677550"/>
                </a:lnTo>
                <a:lnTo>
                  <a:pt x="0" y="677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8921025" y="4495854"/>
            <a:ext cx="826166" cy="532433"/>
          </a:xfrm>
          <a:custGeom>
            <a:avLst/>
            <a:gdLst/>
            <a:ahLst/>
            <a:cxnLst/>
            <a:rect r="r" b="b" t="t" l="l"/>
            <a:pathLst>
              <a:path h="532433" w="826166">
                <a:moveTo>
                  <a:pt x="0" y="0"/>
                </a:moveTo>
                <a:lnTo>
                  <a:pt x="826165" y="0"/>
                </a:lnTo>
                <a:lnTo>
                  <a:pt x="826165" y="532432"/>
                </a:lnTo>
                <a:lnTo>
                  <a:pt x="0" y="532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5410074" y="6049472"/>
            <a:ext cx="764664" cy="388999"/>
          </a:xfrm>
          <a:custGeom>
            <a:avLst/>
            <a:gdLst/>
            <a:ahLst/>
            <a:cxnLst/>
            <a:rect r="r" b="b" t="t" l="l"/>
            <a:pathLst>
              <a:path h="388999" w="764664">
                <a:moveTo>
                  <a:pt x="0" y="0"/>
                </a:moveTo>
                <a:lnTo>
                  <a:pt x="764664" y="0"/>
                </a:lnTo>
                <a:lnTo>
                  <a:pt x="764664" y="388999"/>
                </a:lnTo>
                <a:lnTo>
                  <a:pt x="0" y="388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886277" y="7405365"/>
            <a:ext cx="627652" cy="658766"/>
          </a:xfrm>
          <a:custGeom>
            <a:avLst/>
            <a:gdLst/>
            <a:ahLst/>
            <a:cxnLst/>
            <a:rect r="r" b="b" t="t" l="l"/>
            <a:pathLst>
              <a:path h="658766" w="627652">
                <a:moveTo>
                  <a:pt x="0" y="0"/>
                </a:moveTo>
                <a:lnTo>
                  <a:pt x="627653" y="0"/>
                </a:lnTo>
                <a:lnTo>
                  <a:pt x="627653" y="658766"/>
                </a:lnTo>
                <a:lnTo>
                  <a:pt x="0" y="6587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1028700" y="1808423"/>
            <a:ext cx="2503976" cy="1752783"/>
          </a:xfrm>
          <a:custGeom>
            <a:avLst/>
            <a:gdLst/>
            <a:ahLst/>
            <a:cxnLst/>
            <a:rect r="r" b="b" t="t" l="l"/>
            <a:pathLst>
              <a:path h="1752783" w="2503976">
                <a:moveTo>
                  <a:pt x="0" y="0"/>
                </a:moveTo>
                <a:lnTo>
                  <a:pt x="2503976" y="0"/>
                </a:lnTo>
                <a:lnTo>
                  <a:pt x="2503976" y="1752783"/>
                </a:lnTo>
                <a:lnTo>
                  <a:pt x="0" y="1752783"/>
                </a:lnTo>
                <a:lnTo>
                  <a:pt x="0" y="0"/>
                </a:lnTo>
                <a:close/>
              </a:path>
            </a:pathLst>
          </a:custGeom>
          <a:blipFill>
            <a:blip r:embed="rId11"/>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grpSp>
        <p:nvGrpSpPr>
          <p:cNvPr name="Group 3" id="3"/>
          <p:cNvGrpSpPr/>
          <p:nvPr/>
        </p:nvGrpSpPr>
        <p:grpSpPr>
          <a:xfrm rot="0">
            <a:off x="0" y="0"/>
            <a:ext cx="18288000" cy="68578"/>
            <a:chOff x="0" y="0"/>
            <a:chExt cx="24384000" cy="91438"/>
          </a:xfrm>
        </p:grpSpPr>
        <p:sp>
          <p:nvSpPr>
            <p:cNvPr name="Freeform 4" id="4"/>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close/>
                </a:path>
              </a:pathLst>
            </a:custGeom>
            <a:solidFill>
              <a:srgbClr val="00BFF3"/>
            </a:solidFill>
          </p:spPr>
        </p:sp>
      </p:grpSp>
      <p:sp>
        <p:nvSpPr>
          <p:cNvPr name="TextBox 5" id="5"/>
          <p:cNvSpPr txBox="true"/>
          <p:nvPr/>
        </p:nvSpPr>
        <p:spPr>
          <a:xfrm rot="0">
            <a:off x="576732" y="300227"/>
            <a:ext cx="17176916" cy="1295019"/>
          </a:xfrm>
          <a:prstGeom prst="rect">
            <a:avLst/>
          </a:prstGeom>
        </p:spPr>
        <p:txBody>
          <a:bodyPr anchor="t" rtlCol="false" tIns="0" lIns="0" bIns="0" rIns="0">
            <a:spAutoFit/>
          </a:bodyPr>
          <a:lstStyle/>
          <a:p>
            <a:pPr algn="ctr">
              <a:lnSpc>
                <a:spcPts val="8748"/>
              </a:lnSpc>
            </a:pPr>
            <a:r>
              <a:rPr lang="en-US" sz="8100">
                <a:solidFill>
                  <a:srgbClr val="000000"/>
                </a:solidFill>
                <a:latin typeface="Arial"/>
              </a:rPr>
              <a:t>Cas d'utilisation de Salesforce</a:t>
            </a:r>
          </a:p>
        </p:txBody>
      </p:sp>
      <p:grpSp>
        <p:nvGrpSpPr>
          <p:cNvPr name="Group 6" id="6"/>
          <p:cNvGrpSpPr/>
          <p:nvPr/>
        </p:nvGrpSpPr>
        <p:grpSpPr>
          <a:xfrm rot="0">
            <a:off x="5070491" y="5560769"/>
            <a:ext cx="1419225" cy="1419225"/>
            <a:chOff x="0" y="0"/>
            <a:chExt cx="1892300" cy="1892300"/>
          </a:xfrm>
        </p:grpSpPr>
        <p:sp>
          <p:nvSpPr>
            <p:cNvPr name="Freeform 7" id="7"/>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grpSp>
        <p:nvGrpSpPr>
          <p:cNvPr name="Group 8" id="8"/>
          <p:cNvGrpSpPr/>
          <p:nvPr/>
        </p:nvGrpSpPr>
        <p:grpSpPr>
          <a:xfrm rot="0">
            <a:off x="8622940" y="4070046"/>
            <a:ext cx="1419225" cy="1419225"/>
            <a:chOff x="0" y="0"/>
            <a:chExt cx="1892300" cy="1892300"/>
          </a:xfrm>
        </p:grpSpPr>
        <p:sp>
          <p:nvSpPr>
            <p:cNvPr name="Freeform 9" id="9"/>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grpSp>
        <p:nvGrpSpPr>
          <p:cNvPr name="Group 10" id="10"/>
          <p:cNvGrpSpPr/>
          <p:nvPr/>
        </p:nvGrpSpPr>
        <p:grpSpPr>
          <a:xfrm rot="0">
            <a:off x="12175389" y="2684814"/>
            <a:ext cx="1419225" cy="1419225"/>
            <a:chOff x="0" y="0"/>
            <a:chExt cx="1892300" cy="1892300"/>
          </a:xfrm>
        </p:grpSpPr>
        <p:sp>
          <p:nvSpPr>
            <p:cNvPr name="Freeform 11" id="11"/>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sp>
        <p:nvSpPr>
          <p:cNvPr name="AutoShape 12" id="12"/>
          <p:cNvSpPr/>
          <p:nvPr/>
        </p:nvSpPr>
        <p:spPr>
          <a:xfrm rot="-924986">
            <a:off x="6387700" y="5873730"/>
            <a:ext cx="3023047" cy="0"/>
          </a:xfrm>
          <a:prstGeom prst="line">
            <a:avLst/>
          </a:prstGeom>
          <a:ln cap="rnd" w="28575">
            <a:solidFill>
              <a:srgbClr val="00BFF3"/>
            </a:solidFill>
            <a:prstDash val="solid"/>
            <a:headEnd type="none" len="sm" w="sm"/>
            <a:tailEnd type="none" len="sm" w="sm"/>
          </a:ln>
        </p:spPr>
      </p:sp>
      <p:sp>
        <p:nvSpPr>
          <p:cNvPr name="AutoShape 13" id="13"/>
          <p:cNvSpPr/>
          <p:nvPr/>
        </p:nvSpPr>
        <p:spPr>
          <a:xfrm>
            <a:off x="9940155" y="4488266"/>
            <a:ext cx="3023045" cy="28575"/>
          </a:xfrm>
          <a:prstGeom prst="line">
            <a:avLst/>
          </a:prstGeom>
          <a:ln cap="rnd" w="28575">
            <a:solidFill>
              <a:srgbClr val="00BFF3"/>
            </a:solidFill>
            <a:prstDash val="solid"/>
            <a:headEnd type="none" len="sm" w="sm"/>
            <a:tailEnd type="none" len="sm" w="sm"/>
          </a:ln>
        </p:spPr>
      </p:sp>
      <p:sp>
        <p:nvSpPr>
          <p:cNvPr name="AutoShape 14" id="14"/>
          <p:cNvSpPr/>
          <p:nvPr/>
        </p:nvSpPr>
        <p:spPr>
          <a:xfrm>
            <a:off x="13184877" y="2241104"/>
            <a:ext cx="4126999" cy="28575"/>
          </a:xfrm>
          <a:prstGeom prst="line">
            <a:avLst/>
          </a:prstGeom>
          <a:ln cap="rnd" w="28575">
            <a:solidFill>
              <a:srgbClr val="00BFF3"/>
            </a:solidFill>
            <a:prstDash val="solid"/>
            <a:headEnd type="none" len="sm" w="sm"/>
            <a:tailEnd type="none" len="sm" w="sm"/>
          </a:ln>
        </p:spPr>
      </p:sp>
      <p:sp>
        <p:nvSpPr>
          <p:cNvPr name="TextBox 15" id="15"/>
          <p:cNvSpPr txBox="true"/>
          <p:nvPr/>
        </p:nvSpPr>
        <p:spPr>
          <a:xfrm rot="0">
            <a:off x="6739676" y="5691826"/>
            <a:ext cx="2501439" cy="40957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Service Client </a:t>
            </a:r>
          </a:p>
        </p:txBody>
      </p:sp>
      <p:sp>
        <p:nvSpPr>
          <p:cNvPr name="TextBox 16" id="16"/>
          <p:cNvSpPr txBox="true"/>
          <p:nvPr/>
        </p:nvSpPr>
        <p:spPr>
          <a:xfrm rot="0">
            <a:off x="10278289" y="4209191"/>
            <a:ext cx="2501439" cy="77152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Gestion des Ventes</a:t>
            </a:r>
          </a:p>
        </p:txBody>
      </p:sp>
      <p:sp>
        <p:nvSpPr>
          <p:cNvPr name="TextBox 17" id="17"/>
          <p:cNvSpPr txBox="true"/>
          <p:nvPr/>
        </p:nvSpPr>
        <p:spPr>
          <a:xfrm rot="0">
            <a:off x="13926408" y="2758806"/>
            <a:ext cx="3827240" cy="113347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Marketing et Automatisation du Marketing</a:t>
            </a:r>
          </a:p>
        </p:txBody>
      </p:sp>
      <p:grpSp>
        <p:nvGrpSpPr>
          <p:cNvPr name="Group 18" id="18"/>
          <p:cNvGrpSpPr/>
          <p:nvPr/>
        </p:nvGrpSpPr>
        <p:grpSpPr>
          <a:xfrm rot="0">
            <a:off x="1518685" y="7025136"/>
            <a:ext cx="1419225" cy="1419225"/>
            <a:chOff x="0" y="0"/>
            <a:chExt cx="1892300" cy="1892300"/>
          </a:xfrm>
        </p:grpSpPr>
        <p:sp>
          <p:nvSpPr>
            <p:cNvPr name="Freeform 19" id="19"/>
            <p:cNvSpPr/>
            <p:nvPr/>
          </p:nvSpPr>
          <p:spPr>
            <a:xfrm flipH="false" flipV="false" rot="0">
              <a:off x="0" y="0"/>
              <a:ext cx="1892300" cy="1892300"/>
            </a:xfrm>
            <a:custGeom>
              <a:avLst/>
              <a:gdLst/>
              <a:ahLst/>
              <a:cxnLst/>
              <a:rect r="r" b="b" t="t" l="l"/>
              <a:pathLst>
                <a:path h="1892300" w="1892300">
                  <a:moveTo>
                    <a:pt x="0" y="946150"/>
                  </a:moveTo>
                  <a:cubicBezTo>
                    <a:pt x="0" y="423545"/>
                    <a:pt x="423545" y="0"/>
                    <a:pt x="946150" y="0"/>
                  </a:cubicBezTo>
                  <a:lnTo>
                    <a:pt x="946150" y="31750"/>
                  </a:lnTo>
                  <a:lnTo>
                    <a:pt x="946150" y="0"/>
                  </a:lnTo>
                  <a:cubicBezTo>
                    <a:pt x="1468755" y="0"/>
                    <a:pt x="1892300" y="423545"/>
                    <a:pt x="1892300" y="946150"/>
                  </a:cubicBezTo>
                  <a:cubicBezTo>
                    <a:pt x="1892300" y="1468755"/>
                    <a:pt x="1468755" y="1892300"/>
                    <a:pt x="946150" y="1892300"/>
                  </a:cubicBezTo>
                  <a:lnTo>
                    <a:pt x="946150" y="1860550"/>
                  </a:lnTo>
                  <a:lnTo>
                    <a:pt x="946150" y="1892300"/>
                  </a:lnTo>
                  <a:cubicBezTo>
                    <a:pt x="423545" y="1892300"/>
                    <a:pt x="0" y="1468755"/>
                    <a:pt x="0" y="946150"/>
                  </a:cubicBezTo>
                  <a:lnTo>
                    <a:pt x="31750" y="946150"/>
                  </a:lnTo>
                  <a:lnTo>
                    <a:pt x="58674" y="962914"/>
                  </a:lnTo>
                  <a:cubicBezTo>
                    <a:pt x="51181" y="974979"/>
                    <a:pt x="36576" y="980567"/>
                    <a:pt x="22987" y="976630"/>
                  </a:cubicBezTo>
                  <a:cubicBezTo>
                    <a:pt x="9398" y="972693"/>
                    <a:pt x="0" y="960374"/>
                    <a:pt x="0" y="946150"/>
                  </a:cubicBezTo>
                  <a:moveTo>
                    <a:pt x="63500" y="946150"/>
                  </a:moveTo>
                  <a:lnTo>
                    <a:pt x="31750" y="946150"/>
                  </a:lnTo>
                  <a:lnTo>
                    <a:pt x="4826" y="929386"/>
                  </a:lnTo>
                  <a:cubicBezTo>
                    <a:pt x="12319" y="917321"/>
                    <a:pt x="26924" y="911733"/>
                    <a:pt x="40513" y="915670"/>
                  </a:cubicBezTo>
                  <a:cubicBezTo>
                    <a:pt x="54102" y="919607"/>
                    <a:pt x="63500" y="931926"/>
                    <a:pt x="63500" y="946150"/>
                  </a:cubicBezTo>
                  <a:cubicBezTo>
                    <a:pt x="63500" y="1433576"/>
                    <a:pt x="458724" y="1828800"/>
                    <a:pt x="946150" y="1828800"/>
                  </a:cubicBezTo>
                  <a:cubicBezTo>
                    <a:pt x="1433576" y="1828800"/>
                    <a:pt x="1828800" y="1433576"/>
                    <a:pt x="1828800" y="946150"/>
                  </a:cubicBezTo>
                  <a:lnTo>
                    <a:pt x="1860550" y="946150"/>
                  </a:lnTo>
                  <a:lnTo>
                    <a:pt x="1828800" y="946150"/>
                  </a:lnTo>
                  <a:cubicBezTo>
                    <a:pt x="1828800" y="458724"/>
                    <a:pt x="1433576" y="63500"/>
                    <a:pt x="946150" y="63500"/>
                  </a:cubicBezTo>
                  <a:lnTo>
                    <a:pt x="946150" y="31750"/>
                  </a:lnTo>
                  <a:lnTo>
                    <a:pt x="946150" y="63500"/>
                  </a:lnTo>
                  <a:cubicBezTo>
                    <a:pt x="458724" y="63500"/>
                    <a:pt x="63500" y="458724"/>
                    <a:pt x="63500" y="946150"/>
                  </a:cubicBezTo>
                  <a:close/>
                </a:path>
              </a:pathLst>
            </a:custGeom>
            <a:solidFill>
              <a:srgbClr val="00BFF3"/>
            </a:solidFill>
          </p:spPr>
        </p:sp>
      </p:grpSp>
      <p:sp>
        <p:nvSpPr>
          <p:cNvPr name="AutoShape 20" id="20"/>
          <p:cNvSpPr/>
          <p:nvPr/>
        </p:nvSpPr>
        <p:spPr>
          <a:xfrm rot="-924986">
            <a:off x="2849088" y="7351040"/>
            <a:ext cx="3023047" cy="0"/>
          </a:xfrm>
          <a:prstGeom prst="line">
            <a:avLst/>
          </a:prstGeom>
          <a:ln cap="rnd" w="28575">
            <a:solidFill>
              <a:srgbClr val="00BFF3"/>
            </a:solidFill>
            <a:prstDash val="solid"/>
            <a:headEnd type="none" len="sm" w="sm"/>
            <a:tailEnd type="none" len="sm" w="sm"/>
          </a:ln>
        </p:spPr>
      </p:sp>
      <p:sp>
        <p:nvSpPr>
          <p:cNvPr name="TextBox 21" id="21"/>
          <p:cNvSpPr txBox="true"/>
          <p:nvPr/>
        </p:nvSpPr>
        <p:spPr>
          <a:xfrm rot="0">
            <a:off x="3187871" y="7156192"/>
            <a:ext cx="2501439" cy="2219325"/>
          </a:xfrm>
          <a:prstGeom prst="rect">
            <a:avLst/>
          </a:prstGeom>
        </p:spPr>
        <p:txBody>
          <a:bodyPr anchor="t" rtlCol="false" tIns="0" lIns="0" bIns="0" rIns="0">
            <a:spAutoFit/>
          </a:bodyPr>
          <a:lstStyle/>
          <a:p>
            <a:pPr algn="l">
              <a:lnSpc>
                <a:spcPts val="2879"/>
              </a:lnSpc>
            </a:pPr>
            <a:r>
              <a:rPr lang="en-US" sz="2400">
                <a:solidFill>
                  <a:srgbClr val="404040"/>
                </a:solidFill>
                <a:latin typeface="Arial Bold"/>
              </a:rPr>
              <a:t>Gestion des Campagnes et des Donateurs pour les Organisations à But Non Lucratif</a:t>
            </a:r>
          </a:p>
        </p:txBody>
      </p:sp>
      <p:sp>
        <p:nvSpPr>
          <p:cNvPr name="Freeform 22" id="22"/>
          <p:cNvSpPr/>
          <p:nvPr/>
        </p:nvSpPr>
        <p:spPr>
          <a:xfrm flipH="false" flipV="false" rot="0">
            <a:off x="12562683" y="3057813"/>
            <a:ext cx="672080" cy="677550"/>
          </a:xfrm>
          <a:custGeom>
            <a:avLst/>
            <a:gdLst/>
            <a:ahLst/>
            <a:cxnLst/>
            <a:rect r="r" b="b" t="t" l="l"/>
            <a:pathLst>
              <a:path h="677550" w="672080">
                <a:moveTo>
                  <a:pt x="0" y="0"/>
                </a:moveTo>
                <a:lnTo>
                  <a:pt x="672079" y="0"/>
                </a:lnTo>
                <a:lnTo>
                  <a:pt x="672079" y="677550"/>
                </a:lnTo>
                <a:lnTo>
                  <a:pt x="0" y="677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8921025" y="4495854"/>
            <a:ext cx="826166" cy="532433"/>
          </a:xfrm>
          <a:custGeom>
            <a:avLst/>
            <a:gdLst/>
            <a:ahLst/>
            <a:cxnLst/>
            <a:rect r="r" b="b" t="t" l="l"/>
            <a:pathLst>
              <a:path h="532433" w="826166">
                <a:moveTo>
                  <a:pt x="0" y="0"/>
                </a:moveTo>
                <a:lnTo>
                  <a:pt x="826165" y="0"/>
                </a:lnTo>
                <a:lnTo>
                  <a:pt x="826165" y="532432"/>
                </a:lnTo>
                <a:lnTo>
                  <a:pt x="0" y="532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5410074" y="6049472"/>
            <a:ext cx="764664" cy="388999"/>
          </a:xfrm>
          <a:custGeom>
            <a:avLst/>
            <a:gdLst/>
            <a:ahLst/>
            <a:cxnLst/>
            <a:rect r="r" b="b" t="t" l="l"/>
            <a:pathLst>
              <a:path h="388999" w="764664">
                <a:moveTo>
                  <a:pt x="0" y="0"/>
                </a:moveTo>
                <a:lnTo>
                  <a:pt x="764664" y="0"/>
                </a:lnTo>
                <a:lnTo>
                  <a:pt x="764664" y="388999"/>
                </a:lnTo>
                <a:lnTo>
                  <a:pt x="0" y="388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886277" y="7405365"/>
            <a:ext cx="627652" cy="658766"/>
          </a:xfrm>
          <a:custGeom>
            <a:avLst/>
            <a:gdLst/>
            <a:ahLst/>
            <a:cxnLst/>
            <a:rect r="r" b="b" t="t" l="l"/>
            <a:pathLst>
              <a:path h="658766" w="627652">
                <a:moveTo>
                  <a:pt x="0" y="0"/>
                </a:moveTo>
                <a:lnTo>
                  <a:pt x="627653" y="0"/>
                </a:lnTo>
                <a:lnTo>
                  <a:pt x="627653" y="658766"/>
                </a:lnTo>
                <a:lnTo>
                  <a:pt x="0" y="6587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1028700" y="1808423"/>
            <a:ext cx="2503976" cy="1752783"/>
          </a:xfrm>
          <a:custGeom>
            <a:avLst/>
            <a:gdLst/>
            <a:ahLst/>
            <a:cxnLst/>
            <a:rect r="r" b="b" t="t" l="l"/>
            <a:pathLst>
              <a:path h="1752783" w="2503976">
                <a:moveTo>
                  <a:pt x="0" y="0"/>
                </a:moveTo>
                <a:lnTo>
                  <a:pt x="2503976" y="0"/>
                </a:lnTo>
                <a:lnTo>
                  <a:pt x="2503976" y="1752783"/>
                </a:lnTo>
                <a:lnTo>
                  <a:pt x="0" y="1752783"/>
                </a:lnTo>
                <a:lnTo>
                  <a:pt x="0" y="0"/>
                </a:lnTo>
                <a:close/>
              </a:path>
            </a:pathLst>
          </a:custGeom>
          <a:blipFill>
            <a:blip r:embed="rId11"/>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964027"/>
            <a:ext cx="18288000" cy="4535424"/>
          </a:xfrm>
          <a:custGeom>
            <a:avLst/>
            <a:gdLst/>
            <a:ahLst/>
            <a:cxnLst/>
            <a:rect r="r" b="b" t="t" l="l"/>
            <a:pathLst>
              <a:path h="4535424" w="18288000">
                <a:moveTo>
                  <a:pt x="0" y="0"/>
                </a:moveTo>
                <a:lnTo>
                  <a:pt x="18288000" y="0"/>
                </a:lnTo>
                <a:lnTo>
                  <a:pt x="18288000" y="4535424"/>
                </a:lnTo>
                <a:lnTo>
                  <a:pt x="0" y="4535424"/>
                </a:lnTo>
                <a:lnTo>
                  <a:pt x="0" y="0"/>
                </a:lnTo>
                <a:close/>
              </a:path>
            </a:pathLst>
          </a:custGeom>
          <a:blipFill>
            <a:blip r:embed="rId2"/>
            <a:stretch>
              <a:fillRect l="0" t="0" r="0" b="0"/>
            </a:stretch>
          </a:blipFill>
        </p:spPr>
      </p:sp>
      <p:grpSp>
        <p:nvGrpSpPr>
          <p:cNvPr name="Group 3" id="3"/>
          <p:cNvGrpSpPr/>
          <p:nvPr/>
        </p:nvGrpSpPr>
        <p:grpSpPr>
          <a:xfrm rot="0">
            <a:off x="7507706" y="0"/>
            <a:ext cx="10780294" cy="7397417"/>
            <a:chOff x="0" y="0"/>
            <a:chExt cx="14373726" cy="9863222"/>
          </a:xfrm>
        </p:grpSpPr>
        <p:sp>
          <p:nvSpPr>
            <p:cNvPr name="Freeform 4" id="4"/>
            <p:cNvSpPr/>
            <p:nvPr/>
          </p:nvSpPr>
          <p:spPr>
            <a:xfrm flipH="false" flipV="false" rot="0">
              <a:off x="0" y="0"/>
              <a:ext cx="14373733" cy="9863201"/>
            </a:xfrm>
            <a:custGeom>
              <a:avLst/>
              <a:gdLst/>
              <a:ahLst/>
              <a:cxnLst/>
              <a:rect r="r" b="b" t="t" l="l"/>
              <a:pathLst>
                <a:path h="9863201" w="14373733">
                  <a:moveTo>
                    <a:pt x="0" y="0"/>
                  </a:moveTo>
                  <a:lnTo>
                    <a:pt x="14373733" y="0"/>
                  </a:lnTo>
                  <a:lnTo>
                    <a:pt x="14373733" y="9863201"/>
                  </a:lnTo>
                  <a:lnTo>
                    <a:pt x="0" y="9863201"/>
                  </a:lnTo>
                  <a:close/>
                </a:path>
              </a:pathLst>
            </a:custGeom>
            <a:solidFill>
              <a:srgbClr val="00BFF3"/>
            </a:solidFill>
          </p:spPr>
        </p:sp>
      </p:grpSp>
      <p:grpSp>
        <p:nvGrpSpPr>
          <p:cNvPr name="Group 5" id="5"/>
          <p:cNvGrpSpPr/>
          <p:nvPr/>
        </p:nvGrpSpPr>
        <p:grpSpPr>
          <a:xfrm rot="0">
            <a:off x="7507706" y="7577889"/>
            <a:ext cx="10780293" cy="2709111"/>
            <a:chOff x="0" y="0"/>
            <a:chExt cx="14373724" cy="3612148"/>
          </a:xfrm>
        </p:grpSpPr>
        <p:sp>
          <p:nvSpPr>
            <p:cNvPr name="Freeform 6" id="6"/>
            <p:cNvSpPr/>
            <p:nvPr/>
          </p:nvSpPr>
          <p:spPr>
            <a:xfrm flipH="false" flipV="false" rot="0">
              <a:off x="0" y="0"/>
              <a:ext cx="14373733" cy="3612137"/>
            </a:xfrm>
            <a:custGeom>
              <a:avLst/>
              <a:gdLst/>
              <a:ahLst/>
              <a:cxnLst/>
              <a:rect r="r" b="b" t="t" l="l"/>
              <a:pathLst>
                <a:path h="3612137" w="14373733">
                  <a:moveTo>
                    <a:pt x="0" y="0"/>
                  </a:moveTo>
                  <a:lnTo>
                    <a:pt x="14373733" y="0"/>
                  </a:lnTo>
                  <a:lnTo>
                    <a:pt x="14373733" y="3612137"/>
                  </a:lnTo>
                  <a:lnTo>
                    <a:pt x="0" y="3612137"/>
                  </a:lnTo>
                  <a:close/>
                </a:path>
              </a:pathLst>
            </a:custGeom>
            <a:solidFill>
              <a:srgbClr val="00BFF3"/>
            </a:solidFill>
          </p:spPr>
        </p:sp>
      </p:grpSp>
      <p:grpSp>
        <p:nvGrpSpPr>
          <p:cNvPr name="Group 7" id="7"/>
          <p:cNvGrpSpPr/>
          <p:nvPr/>
        </p:nvGrpSpPr>
        <p:grpSpPr>
          <a:xfrm rot="0">
            <a:off x="2" y="0"/>
            <a:ext cx="812130" cy="7397416"/>
            <a:chOff x="0" y="0"/>
            <a:chExt cx="1082840" cy="9863222"/>
          </a:xfrm>
        </p:grpSpPr>
        <p:sp>
          <p:nvSpPr>
            <p:cNvPr name="Freeform 8" id="8"/>
            <p:cNvSpPr/>
            <p:nvPr/>
          </p:nvSpPr>
          <p:spPr>
            <a:xfrm flipH="false" flipV="false" rot="0">
              <a:off x="0" y="0"/>
              <a:ext cx="1082802" cy="9863199"/>
            </a:xfrm>
            <a:custGeom>
              <a:avLst/>
              <a:gdLst/>
              <a:ahLst/>
              <a:cxnLst/>
              <a:rect r="r" b="b" t="t" l="l"/>
              <a:pathLst>
                <a:path h="9863199" w="1082802">
                  <a:moveTo>
                    <a:pt x="0" y="0"/>
                  </a:moveTo>
                  <a:lnTo>
                    <a:pt x="1082802" y="0"/>
                  </a:lnTo>
                  <a:lnTo>
                    <a:pt x="1082802" y="9863199"/>
                  </a:lnTo>
                  <a:lnTo>
                    <a:pt x="0" y="9863199"/>
                  </a:lnTo>
                  <a:close/>
                </a:path>
              </a:pathLst>
            </a:custGeom>
            <a:solidFill>
              <a:srgbClr val="00BFF3"/>
            </a:solidFill>
          </p:spPr>
        </p:sp>
      </p:grpSp>
      <p:grpSp>
        <p:nvGrpSpPr>
          <p:cNvPr name="Group 9" id="9"/>
          <p:cNvGrpSpPr/>
          <p:nvPr/>
        </p:nvGrpSpPr>
        <p:grpSpPr>
          <a:xfrm rot="0">
            <a:off x="0" y="7577889"/>
            <a:ext cx="812130" cy="2709111"/>
            <a:chOff x="0" y="0"/>
            <a:chExt cx="1082840" cy="3612148"/>
          </a:xfrm>
        </p:grpSpPr>
        <p:sp>
          <p:nvSpPr>
            <p:cNvPr name="Freeform 10" id="10"/>
            <p:cNvSpPr/>
            <p:nvPr/>
          </p:nvSpPr>
          <p:spPr>
            <a:xfrm flipH="false" flipV="false" rot="0">
              <a:off x="0" y="0"/>
              <a:ext cx="1082802" cy="3612202"/>
            </a:xfrm>
            <a:custGeom>
              <a:avLst/>
              <a:gdLst/>
              <a:ahLst/>
              <a:cxnLst/>
              <a:rect r="r" b="b" t="t" l="l"/>
              <a:pathLst>
                <a:path h="3612202" w="1082802">
                  <a:moveTo>
                    <a:pt x="0" y="0"/>
                  </a:moveTo>
                  <a:lnTo>
                    <a:pt x="1082802" y="0"/>
                  </a:lnTo>
                  <a:lnTo>
                    <a:pt x="1082802" y="3612202"/>
                  </a:lnTo>
                  <a:lnTo>
                    <a:pt x="0" y="3612202"/>
                  </a:lnTo>
                  <a:close/>
                </a:path>
              </a:pathLst>
            </a:custGeom>
            <a:solidFill>
              <a:srgbClr val="00BFF3"/>
            </a:solidFill>
          </p:spPr>
        </p:sp>
      </p:grpSp>
      <p:sp>
        <p:nvSpPr>
          <p:cNvPr name="Freeform 11" id="11"/>
          <p:cNvSpPr/>
          <p:nvPr/>
        </p:nvSpPr>
        <p:spPr>
          <a:xfrm flipH="false" flipV="false" rot="0">
            <a:off x="3835656" y="6369236"/>
            <a:ext cx="1867311" cy="1130215"/>
          </a:xfrm>
          <a:custGeom>
            <a:avLst/>
            <a:gdLst/>
            <a:ahLst/>
            <a:cxnLst/>
            <a:rect r="r" b="b" t="t" l="l"/>
            <a:pathLst>
              <a:path h="1130215" w="1867311">
                <a:moveTo>
                  <a:pt x="0" y="0"/>
                </a:moveTo>
                <a:lnTo>
                  <a:pt x="1867311" y="0"/>
                </a:lnTo>
                <a:lnTo>
                  <a:pt x="1867311" y="1130215"/>
                </a:lnTo>
                <a:lnTo>
                  <a:pt x="0" y="1130215"/>
                </a:lnTo>
                <a:lnTo>
                  <a:pt x="0" y="0"/>
                </a:lnTo>
                <a:close/>
              </a:path>
            </a:pathLst>
          </a:custGeom>
          <a:blipFill>
            <a:blip r:embed="rId3"/>
            <a:stretch>
              <a:fillRect l="0" t="0" r="0" b="0"/>
            </a:stretch>
          </a:blipFill>
        </p:spPr>
      </p:sp>
      <p:sp>
        <p:nvSpPr>
          <p:cNvPr name="Freeform 12" id="12"/>
          <p:cNvSpPr/>
          <p:nvPr/>
        </p:nvSpPr>
        <p:spPr>
          <a:xfrm flipH="false" flipV="false" rot="0">
            <a:off x="14858288" y="2819836"/>
            <a:ext cx="1108861" cy="1646331"/>
          </a:xfrm>
          <a:custGeom>
            <a:avLst/>
            <a:gdLst/>
            <a:ahLst/>
            <a:cxnLst/>
            <a:rect r="r" b="b" t="t" l="l"/>
            <a:pathLst>
              <a:path h="1646331" w="1108861">
                <a:moveTo>
                  <a:pt x="0" y="0"/>
                </a:moveTo>
                <a:lnTo>
                  <a:pt x="1108861" y="0"/>
                </a:lnTo>
                <a:lnTo>
                  <a:pt x="1108861" y="1646331"/>
                </a:lnTo>
                <a:lnTo>
                  <a:pt x="0" y="1646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31088" y="30924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6"/>
            <a:stretch>
              <a:fillRect l="0" t="0" r="0" b="0"/>
            </a:stretch>
          </a:blipFill>
        </p:spPr>
      </p:sp>
      <p:sp>
        <p:nvSpPr>
          <p:cNvPr name="TextBox 14" id="14"/>
          <p:cNvSpPr txBox="true"/>
          <p:nvPr/>
        </p:nvSpPr>
        <p:spPr>
          <a:xfrm rot="0">
            <a:off x="8712066" y="3358241"/>
            <a:ext cx="9575932" cy="3504819"/>
          </a:xfrm>
          <a:prstGeom prst="rect">
            <a:avLst/>
          </a:prstGeom>
        </p:spPr>
        <p:txBody>
          <a:bodyPr anchor="t" rtlCol="false" tIns="0" lIns="0" bIns="0" rIns="0">
            <a:spAutoFit/>
          </a:bodyPr>
          <a:lstStyle/>
          <a:p>
            <a:pPr algn="l">
              <a:lnSpc>
                <a:spcPts val="8748"/>
              </a:lnSpc>
            </a:pPr>
            <a:r>
              <a:rPr lang="en-US" sz="8100">
                <a:solidFill>
                  <a:srgbClr val="FFFFFF"/>
                </a:solidFill>
                <a:latin typeface="Arial"/>
              </a:rPr>
              <a:t>Produits et fonctionnalités de Salesforce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grpSp>
        <p:nvGrpSpPr>
          <p:cNvPr name="Group 3" id="3"/>
          <p:cNvGrpSpPr/>
          <p:nvPr/>
        </p:nvGrpSpPr>
        <p:grpSpPr>
          <a:xfrm rot="0">
            <a:off x="0" y="0"/>
            <a:ext cx="18288000" cy="68578"/>
            <a:chOff x="0" y="0"/>
            <a:chExt cx="24384000" cy="91438"/>
          </a:xfrm>
        </p:grpSpPr>
        <p:sp>
          <p:nvSpPr>
            <p:cNvPr name="Freeform 4" id="4"/>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close/>
                </a:path>
              </a:pathLst>
            </a:custGeom>
            <a:solidFill>
              <a:srgbClr val="00BFF3"/>
            </a:solidFill>
          </p:spPr>
        </p:sp>
      </p:grpSp>
      <p:sp>
        <p:nvSpPr>
          <p:cNvPr name="Freeform 5" id="5"/>
          <p:cNvSpPr/>
          <p:nvPr/>
        </p:nvSpPr>
        <p:spPr>
          <a:xfrm flipH="false" flipV="false" rot="0">
            <a:off x="8026372" y="7959684"/>
            <a:ext cx="2085700" cy="1795559"/>
          </a:xfrm>
          <a:custGeom>
            <a:avLst/>
            <a:gdLst/>
            <a:ahLst/>
            <a:cxnLst/>
            <a:rect r="r" b="b" t="t" l="l"/>
            <a:pathLst>
              <a:path h="1795559" w="2085700">
                <a:moveTo>
                  <a:pt x="0" y="0"/>
                </a:moveTo>
                <a:lnTo>
                  <a:pt x="2085701" y="0"/>
                </a:lnTo>
                <a:lnTo>
                  <a:pt x="2085701" y="1795559"/>
                </a:lnTo>
                <a:lnTo>
                  <a:pt x="0" y="17955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141" y="-32386"/>
            <a:ext cx="18284859" cy="2399919"/>
          </a:xfrm>
          <a:prstGeom prst="rect">
            <a:avLst/>
          </a:prstGeom>
        </p:spPr>
        <p:txBody>
          <a:bodyPr anchor="t" rtlCol="false" tIns="0" lIns="0" bIns="0" rIns="0">
            <a:spAutoFit/>
          </a:bodyPr>
          <a:lstStyle/>
          <a:p>
            <a:pPr algn="ctr">
              <a:lnSpc>
                <a:spcPts val="8748"/>
              </a:lnSpc>
            </a:pPr>
            <a:r>
              <a:rPr lang="en-US" sz="8100">
                <a:solidFill>
                  <a:srgbClr val="000000"/>
                </a:solidFill>
                <a:latin typeface="Arial"/>
              </a:rPr>
              <a:t>Produits et fonctionnalités de Salesforce</a:t>
            </a:r>
          </a:p>
        </p:txBody>
      </p:sp>
      <p:sp>
        <p:nvSpPr>
          <p:cNvPr name="Freeform 7" id="7"/>
          <p:cNvSpPr/>
          <p:nvPr/>
        </p:nvSpPr>
        <p:spPr>
          <a:xfrm flipH="false" flipV="false" rot="0">
            <a:off x="7385802" y="2413626"/>
            <a:ext cx="1873581" cy="2410107"/>
          </a:xfrm>
          <a:custGeom>
            <a:avLst/>
            <a:gdLst/>
            <a:ahLst/>
            <a:cxnLst/>
            <a:rect r="r" b="b" t="t" l="l"/>
            <a:pathLst>
              <a:path h="2410107" w="1873581">
                <a:moveTo>
                  <a:pt x="0" y="0"/>
                </a:moveTo>
                <a:lnTo>
                  <a:pt x="1873581" y="0"/>
                </a:lnTo>
                <a:lnTo>
                  <a:pt x="1873581" y="2410107"/>
                </a:lnTo>
                <a:lnTo>
                  <a:pt x="0" y="24101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1952547" y="3652536"/>
            <a:ext cx="5116734" cy="1104900"/>
          </a:xfrm>
          <a:prstGeom prst="rect">
            <a:avLst/>
          </a:prstGeom>
        </p:spPr>
        <p:txBody>
          <a:bodyPr anchor="t" rtlCol="false" tIns="0" lIns="0" bIns="0" rIns="0">
            <a:spAutoFit/>
          </a:bodyPr>
          <a:lstStyle/>
          <a:p>
            <a:pPr algn="l">
              <a:lnSpc>
                <a:spcPts val="2160"/>
              </a:lnSpc>
            </a:pPr>
            <a:r>
              <a:rPr lang="en-US" sz="1800">
                <a:solidFill>
                  <a:srgbClr val="404040"/>
                </a:solidFill>
                <a:latin typeface="Arial"/>
              </a:rPr>
              <a:t>Ce produit offre aux entreprises des informations sur leurs données, leur permettant de prendre des décisions éclairées et d'améliorer leurs processus commerciaux.</a:t>
            </a:r>
          </a:p>
        </p:txBody>
      </p:sp>
      <p:sp>
        <p:nvSpPr>
          <p:cNvPr name="TextBox 9" id="9"/>
          <p:cNvSpPr txBox="true"/>
          <p:nvPr/>
        </p:nvSpPr>
        <p:spPr>
          <a:xfrm rot="0">
            <a:off x="11952548" y="3256521"/>
            <a:ext cx="5116736" cy="304800"/>
          </a:xfrm>
          <a:prstGeom prst="rect">
            <a:avLst/>
          </a:prstGeom>
        </p:spPr>
        <p:txBody>
          <a:bodyPr anchor="t" rtlCol="false" tIns="0" lIns="0" bIns="0" rIns="0">
            <a:spAutoFit/>
          </a:bodyPr>
          <a:lstStyle/>
          <a:p>
            <a:pPr algn="l">
              <a:lnSpc>
                <a:spcPts val="2160"/>
              </a:lnSpc>
            </a:pPr>
            <a:r>
              <a:rPr lang="en-US" sz="1800">
                <a:solidFill>
                  <a:srgbClr val="404040"/>
                </a:solidFill>
                <a:latin typeface="Arial Bold"/>
              </a:rPr>
              <a:t>Analytics Cloud</a:t>
            </a:r>
          </a:p>
        </p:txBody>
      </p:sp>
      <p:sp>
        <p:nvSpPr>
          <p:cNvPr name="TextBox 10" id="10"/>
          <p:cNvSpPr txBox="true"/>
          <p:nvPr/>
        </p:nvSpPr>
        <p:spPr>
          <a:xfrm rot="0">
            <a:off x="11952548" y="5706699"/>
            <a:ext cx="5116734" cy="838200"/>
          </a:xfrm>
          <a:prstGeom prst="rect">
            <a:avLst/>
          </a:prstGeom>
        </p:spPr>
        <p:txBody>
          <a:bodyPr anchor="t" rtlCol="false" tIns="0" lIns="0" bIns="0" rIns="0">
            <a:spAutoFit/>
          </a:bodyPr>
          <a:lstStyle/>
          <a:p>
            <a:pPr algn="l">
              <a:lnSpc>
                <a:spcPts val="2160"/>
              </a:lnSpc>
            </a:pPr>
            <a:r>
              <a:rPr lang="en-US" sz="1800">
                <a:solidFill>
                  <a:srgbClr val="404040"/>
                </a:solidFill>
                <a:latin typeface="Arial"/>
              </a:rPr>
              <a:t>Salesforce propose une suite d'outils de collaboration et de productivité, notamment Salesforce Chatter, Quip et Work.com.</a:t>
            </a:r>
          </a:p>
        </p:txBody>
      </p:sp>
      <p:sp>
        <p:nvSpPr>
          <p:cNvPr name="TextBox 11" id="11"/>
          <p:cNvSpPr txBox="true"/>
          <p:nvPr/>
        </p:nvSpPr>
        <p:spPr>
          <a:xfrm rot="0">
            <a:off x="11952546" y="5350016"/>
            <a:ext cx="5116736" cy="304800"/>
          </a:xfrm>
          <a:prstGeom prst="rect">
            <a:avLst/>
          </a:prstGeom>
        </p:spPr>
        <p:txBody>
          <a:bodyPr anchor="t" rtlCol="false" tIns="0" lIns="0" bIns="0" rIns="0">
            <a:spAutoFit/>
          </a:bodyPr>
          <a:lstStyle/>
          <a:p>
            <a:pPr algn="l">
              <a:lnSpc>
                <a:spcPts val="2160"/>
              </a:lnSpc>
            </a:pPr>
            <a:r>
              <a:rPr lang="en-US" sz="1800">
                <a:solidFill>
                  <a:srgbClr val="404040"/>
                </a:solidFill>
                <a:latin typeface="Arial Bold"/>
              </a:rPr>
              <a:t>Outils de Collaboration et de Productivité</a:t>
            </a:r>
          </a:p>
        </p:txBody>
      </p:sp>
      <p:sp>
        <p:nvSpPr>
          <p:cNvPr name="TextBox 12" id="12"/>
          <p:cNvSpPr txBox="true"/>
          <p:nvPr/>
        </p:nvSpPr>
        <p:spPr>
          <a:xfrm rot="0">
            <a:off x="1416990" y="2569743"/>
            <a:ext cx="5057890" cy="838200"/>
          </a:xfrm>
          <a:prstGeom prst="rect">
            <a:avLst/>
          </a:prstGeom>
        </p:spPr>
        <p:txBody>
          <a:bodyPr anchor="t" rtlCol="false" tIns="0" lIns="0" bIns="0" rIns="0">
            <a:spAutoFit/>
          </a:bodyPr>
          <a:lstStyle/>
          <a:p>
            <a:pPr algn="r">
              <a:lnSpc>
                <a:spcPts val="2160"/>
              </a:lnSpc>
            </a:pPr>
            <a:r>
              <a:rPr lang="en-US" sz="1800">
                <a:solidFill>
                  <a:srgbClr val="404040"/>
                </a:solidFill>
                <a:latin typeface="Arial"/>
              </a:rPr>
              <a:t>Il s'agit du produit phare de Salesforce, qui aide les entreprises à gérer leurs processus de vente, leurs prospects et leurs comptes clients.</a:t>
            </a:r>
          </a:p>
        </p:txBody>
      </p:sp>
      <p:sp>
        <p:nvSpPr>
          <p:cNvPr name="TextBox 13" id="13"/>
          <p:cNvSpPr txBox="true"/>
          <p:nvPr/>
        </p:nvSpPr>
        <p:spPr>
          <a:xfrm rot="0">
            <a:off x="1416988" y="2213060"/>
            <a:ext cx="5057892" cy="304800"/>
          </a:xfrm>
          <a:prstGeom prst="rect">
            <a:avLst/>
          </a:prstGeom>
        </p:spPr>
        <p:txBody>
          <a:bodyPr anchor="t" rtlCol="false" tIns="0" lIns="0" bIns="0" rIns="0">
            <a:spAutoFit/>
          </a:bodyPr>
          <a:lstStyle/>
          <a:p>
            <a:pPr algn="r">
              <a:lnSpc>
                <a:spcPts val="2160"/>
              </a:lnSpc>
            </a:pPr>
            <a:r>
              <a:rPr lang="en-US" sz="1800">
                <a:solidFill>
                  <a:srgbClr val="404040"/>
                </a:solidFill>
                <a:latin typeface="Arial Bold"/>
              </a:rPr>
              <a:t>Sales Cloud</a:t>
            </a:r>
          </a:p>
        </p:txBody>
      </p:sp>
      <p:sp>
        <p:nvSpPr>
          <p:cNvPr name="TextBox 14" id="14"/>
          <p:cNvSpPr txBox="true"/>
          <p:nvPr/>
        </p:nvSpPr>
        <p:spPr>
          <a:xfrm rot="0">
            <a:off x="1308354" y="4679618"/>
            <a:ext cx="5057890" cy="1104900"/>
          </a:xfrm>
          <a:prstGeom prst="rect">
            <a:avLst/>
          </a:prstGeom>
        </p:spPr>
        <p:txBody>
          <a:bodyPr anchor="t" rtlCol="false" tIns="0" lIns="0" bIns="0" rIns="0">
            <a:spAutoFit/>
          </a:bodyPr>
          <a:lstStyle/>
          <a:p>
            <a:pPr algn="r">
              <a:lnSpc>
                <a:spcPts val="2160"/>
              </a:lnSpc>
            </a:pPr>
            <a:r>
              <a:rPr lang="en-US" sz="1800">
                <a:solidFill>
                  <a:srgbClr val="404040"/>
                </a:solidFill>
                <a:latin typeface="Arial"/>
              </a:rPr>
              <a:t>Ce produit aide les entreprises à gérer leurs opérations de service client, y compris le support client, la gestion des cas et les portails en libre-service.</a:t>
            </a:r>
          </a:p>
        </p:txBody>
      </p:sp>
      <p:sp>
        <p:nvSpPr>
          <p:cNvPr name="TextBox 15" id="15"/>
          <p:cNvSpPr txBox="true"/>
          <p:nvPr/>
        </p:nvSpPr>
        <p:spPr>
          <a:xfrm rot="0">
            <a:off x="1308352" y="4322934"/>
            <a:ext cx="5057892" cy="304800"/>
          </a:xfrm>
          <a:prstGeom prst="rect">
            <a:avLst/>
          </a:prstGeom>
        </p:spPr>
        <p:txBody>
          <a:bodyPr anchor="t" rtlCol="false" tIns="0" lIns="0" bIns="0" rIns="0">
            <a:spAutoFit/>
          </a:bodyPr>
          <a:lstStyle/>
          <a:p>
            <a:pPr algn="r">
              <a:lnSpc>
                <a:spcPts val="2160"/>
              </a:lnSpc>
            </a:pPr>
            <a:r>
              <a:rPr lang="en-US" sz="1800">
                <a:solidFill>
                  <a:srgbClr val="404040"/>
                </a:solidFill>
                <a:latin typeface="Arial Bold"/>
              </a:rPr>
              <a:t>Service Cloud </a:t>
            </a:r>
          </a:p>
        </p:txBody>
      </p:sp>
      <p:sp>
        <p:nvSpPr>
          <p:cNvPr name="Freeform 16" id="16"/>
          <p:cNvSpPr/>
          <p:nvPr/>
        </p:nvSpPr>
        <p:spPr>
          <a:xfrm flipH="false" flipV="false" rot="0">
            <a:off x="8933110" y="3537096"/>
            <a:ext cx="1873581" cy="2410107"/>
          </a:xfrm>
          <a:custGeom>
            <a:avLst/>
            <a:gdLst/>
            <a:ahLst/>
            <a:cxnLst/>
            <a:rect r="r" b="b" t="t" l="l"/>
            <a:pathLst>
              <a:path h="2410107" w="1873581">
                <a:moveTo>
                  <a:pt x="0" y="0"/>
                </a:moveTo>
                <a:lnTo>
                  <a:pt x="1873582" y="0"/>
                </a:lnTo>
                <a:lnTo>
                  <a:pt x="1873582" y="2410107"/>
                </a:lnTo>
                <a:lnTo>
                  <a:pt x="0" y="24101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308354" y="6733779"/>
            <a:ext cx="5057890" cy="1104900"/>
          </a:xfrm>
          <a:prstGeom prst="rect">
            <a:avLst/>
          </a:prstGeom>
        </p:spPr>
        <p:txBody>
          <a:bodyPr anchor="t" rtlCol="false" tIns="0" lIns="0" bIns="0" rIns="0">
            <a:spAutoFit/>
          </a:bodyPr>
          <a:lstStyle/>
          <a:p>
            <a:pPr algn="r">
              <a:lnSpc>
                <a:spcPts val="2160"/>
              </a:lnSpc>
            </a:pPr>
            <a:r>
              <a:rPr lang="en-US" sz="1800">
                <a:solidFill>
                  <a:srgbClr val="404040"/>
                </a:solidFill>
                <a:latin typeface="Arial"/>
              </a:rPr>
              <a:t>Ce produit aide les entreprises à gérer leurs opérations de commerce en ligne, y compris le commerce électronique, la gestion des commandes et le service client.</a:t>
            </a:r>
          </a:p>
        </p:txBody>
      </p:sp>
      <p:sp>
        <p:nvSpPr>
          <p:cNvPr name="TextBox 18" id="18"/>
          <p:cNvSpPr txBox="true"/>
          <p:nvPr/>
        </p:nvSpPr>
        <p:spPr>
          <a:xfrm rot="0">
            <a:off x="1308352" y="6377096"/>
            <a:ext cx="5057892" cy="304800"/>
          </a:xfrm>
          <a:prstGeom prst="rect">
            <a:avLst/>
          </a:prstGeom>
        </p:spPr>
        <p:txBody>
          <a:bodyPr anchor="t" rtlCol="false" tIns="0" lIns="0" bIns="0" rIns="0">
            <a:spAutoFit/>
          </a:bodyPr>
          <a:lstStyle/>
          <a:p>
            <a:pPr algn="r">
              <a:lnSpc>
                <a:spcPts val="2160"/>
              </a:lnSpc>
            </a:pPr>
            <a:r>
              <a:rPr lang="en-US" sz="1800">
                <a:solidFill>
                  <a:srgbClr val="404040"/>
                </a:solidFill>
                <a:latin typeface="Arial Bold"/>
              </a:rPr>
              <a:t>Commerce Cloud</a:t>
            </a:r>
          </a:p>
        </p:txBody>
      </p:sp>
      <p:sp>
        <p:nvSpPr>
          <p:cNvPr name="Freeform 19" id="19"/>
          <p:cNvSpPr/>
          <p:nvPr/>
        </p:nvSpPr>
        <p:spPr>
          <a:xfrm flipH="false" flipV="false" rot="0">
            <a:off x="7396452" y="4555056"/>
            <a:ext cx="1873581" cy="2410107"/>
          </a:xfrm>
          <a:custGeom>
            <a:avLst/>
            <a:gdLst/>
            <a:ahLst/>
            <a:cxnLst/>
            <a:rect r="r" b="b" t="t" l="l"/>
            <a:pathLst>
              <a:path h="2410107" w="1873581">
                <a:moveTo>
                  <a:pt x="0" y="0"/>
                </a:moveTo>
                <a:lnTo>
                  <a:pt x="1873581" y="0"/>
                </a:lnTo>
                <a:lnTo>
                  <a:pt x="1873581" y="2410107"/>
                </a:lnTo>
                <a:lnTo>
                  <a:pt x="0" y="24101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8933110" y="5617382"/>
            <a:ext cx="1873581" cy="2410107"/>
          </a:xfrm>
          <a:custGeom>
            <a:avLst/>
            <a:gdLst/>
            <a:ahLst/>
            <a:cxnLst/>
            <a:rect r="r" b="b" t="t" l="l"/>
            <a:pathLst>
              <a:path h="2410107" w="1873581">
                <a:moveTo>
                  <a:pt x="0" y="0"/>
                </a:moveTo>
                <a:lnTo>
                  <a:pt x="1873582" y="0"/>
                </a:lnTo>
                <a:lnTo>
                  <a:pt x="1873582" y="2410107"/>
                </a:lnTo>
                <a:lnTo>
                  <a:pt x="0" y="24101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7396452" y="6617567"/>
            <a:ext cx="1862932" cy="1461982"/>
          </a:xfrm>
          <a:custGeom>
            <a:avLst/>
            <a:gdLst/>
            <a:ahLst/>
            <a:cxnLst/>
            <a:rect r="r" b="b" t="t" l="l"/>
            <a:pathLst>
              <a:path h="1461982" w="1862932">
                <a:moveTo>
                  <a:pt x="0" y="0"/>
                </a:moveTo>
                <a:lnTo>
                  <a:pt x="1862932" y="0"/>
                </a:lnTo>
                <a:lnTo>
                  <a:pt x="1862932" y="1461981"/>
                </a:lnTo>
                <a:lnTo>
                  <a:pt x="0" y="14619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3141" y="7678510"/>
            <a:ext cx="3206294" cy="2244405"/>
          </a:xfrm>
          <a:custGeom>
            <a:avLst/>
            <a:gdLst/>
            <a:ahLst/>
            <a:cxnLst/>
            <a:rect r="r" b="b" t="t" l="l"/>
            <a:pathLst>
              <a:path h="2244405" w="3206294">
                <a:moveTo>
                  <a:pt x="0" y="0"/>
                </a:moveTo>
                <a:lnTo>
                  <a:pt x="3206294" y="0"/>
                </a:lnTo>
                <a:lnTo>
                  <a:pt x="3206294" y="2244406"/>
                </a:lnTo>
                <a:lnTo>
                  <a:pt x="0" y="2244406"/>
                </a:lnTo>
                <a:lnTo>
                  <a:pt x="0" y="0"/>
                </a:lnTo>
                <a:close/>
              </a:path>
            </a:pathLst>
          </a:custGeom>
          <a:blipFill>
            <a:blip r:embed="rId11"/>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964027"/>
            <a:ext cx="18288000" cy="4535424"/>
          </a:xfrm>
          <a:custGeom>
            <a:avLst/>
            <a:gdLst/>
            <a:ahLst/>
            <a:cxnLst/>
            <a:rect r="r" b="b" t="t" l="l"/>
            <a:pathLst>
              <a:path h="4535424" w="18288000">
                <a:moveTo>
                  <a:pt x="0" y="0"/>
                </a:moveTo>
                <a:lnTo>
                  <a:pt x="18288000" y="0"/>
                </a:lnTo>
                <a:lnTo>
                  <a:pt x="18288000" y="4535424"/>
                </a:lnTo>
                <a:lnTo>
                  <a:pt x="0" y="4535424"/>
                </a:lnTo>
                <a:lnTo>
                  <a:pt x="0" y="0"/>
                </a:lnTo>
                <a:close/>
              </a:path>
            </a:pathLst>
          </a:custGeom>
          <a:blipFill>
            <a:blip r:embed="rId2"/>
            <a:stretch>
              <a:fillRect l="0" t="0" r="0" b="0"/>
            </a:stretch>
          </a:blipFill>
        </p:spPr>
      </p:sp>
      <p:grpSp>
        <p:nvGrpSpPr>
          <p:cNvPr name="Group 3" id="3"/>
          <p:cNvGrpSpPr/>
          <p:nvPr/>
        </p:nvGrpSpPr>
        <p:grpSpPr>
          <a:xfrm rot="0">
            <a:off x="7507706" y="0"/>
            <a:ext cx="10780294" cy="7397417"/>
            <a:chOff x="0" y="0"/>
            <a:chExt cx="14373726" cy="9863222"/>
          </a:xfrm>
        </p:grpSpPr>
        <p:sp>
          <p:nvSpPr>
            <p:cNvPr name="Freeform 4" id="4"/>
            <p:cNvSpPr/>
            <p:nvPr/>
          </p:nvSpPr>
          <p:spPr>
            <a:xfrm flipH="false" flipV="false" rot="0">
              <a:off x="0" y="0"/>
              <a:ext cx="14373733" cy="9863201"/>
            </a:xfrm>
            <a:custGeom>
              <a:avLst/>
              <a:gdLst/>
              <a:ahLst/>
              <a:cxnLst/>
              <a:rect r="r" b="b" t="t" l="l"/>
              <a:pathLst>
                <a:path h="9863201" w="14373733">
                  <a:moveTo>
                    <a:pt x="0" y="0"/>
                  </a:moveTo>
                  <a:lnTo>
                    <a:pt x="14373733" y="0"/>
                  </a:lnTo>
                  <a:lnTo>
                    <a:pt x="14373733" y="9863201"/>
                  </a:lnTo>
                  <a:lnTo>
                    <a:pt x="0" y="9863201"/>
                  </a:lnTo>
                  <a:close/>
                </a:path>
              </a:pathLst>
            </a:custGeom>
            <a:solidFill>
              <a:srgbClr val="00BFF3"/>
            </a:solidFill>
          </p:spPr>
        </p:sp>
      </p:grpSp>
      <p:grpSp>
        <p:nvGrpSpPr>
          <p:cNvPr name="Group 5" id="5"/>
          <p:cNvGrpSpPr/>
          <p:nvPr/>
        </p:nvGrpSpPr>
        <p:grpSpPr>
          <a:xfrm rot="0">
            <a:off x="7507706" y="7577889"/>
            <a:ext cx="10780293" cy="2709111"/>
            <a:chOff x="0" y="0"/>
            <a:chExt cx="14373724" cy="3612148"/>
          </a:xfrm>
        </p:grpSpPr>
        <p:sp>
          <p:nvSpPr>
            <p:cNvPr name="Freeform 6" id="6"/>
            <p:cNvSpPr/>
            <p:nvPr/>
          </p:nvSpPr>
          <p:spPr>
            <a:xfrm flipH="false" flipV="false" rot="0">
              <a:off x="0" y="0"/>
              <a:ext cx="14373733" cy="3612137"/>
            </a:xfrm>
            <a:custGeom>
              <a:avLst/>
              <a:gdLst/>
              <a:ahLst/>
              <a:cxnLst/>
              <a:rect r="r" b="b" t="t" l="l"/>
              <a:pathLst>
                <a:path h="3612137" w="14373733">
                  <a:moveTo>
                    <a:pt x="0" y="0"/>
                  </a:moveTo>
                  <a:lnTo>
                    <a:pt x="14373733" y="0"/>
                  </a:lnTo>
                  <a:lnTo>
                    <a:pt x="14373733" y="3612137"/>
                  </a:lnTo>
                  <a:lnTo>
                    <a:pt x="0" y="3612137"/>
                  </a:lnTo>
                  <a:close/>
                </a:path>
              </a:pathLst>
            </a:custGeom>
            <a:solidFill>
              <a:srgbClr val="00BFF3"/>
            </a:solidFill>
          </p:spPr>
        </p:sp>
      </p:grpSp>
      <p:grpSp>
        <p:nvGrpSpPr>
          <p:cNvPr name="Group 7" id="7"/>
          <p:cNvGrpSpPr/>
          <p:nvPr/>
        </p:nvGrpSpPr>
        <p:grpSpPr>
          <a:xfrm rot="0">
            <a:off x="2" y="0"/>
            <a:ext cx="812130" cy="7397416"/>
            <a:chOff x="0" y="0"/>
            <a:chExt cx="1082840" cy="9863222"/>
          </a:xfrm>
        </p:grpSpPr>
        <p:sp>
          <p:nvSpPr>
            <p:cNvPr name="Freeform 8" id="8"/>
            <p:cNvSpPr/>
            <p:nvPr/>
          </p:nvSpPr>
          <p:spPr>
            <a:xfrm flipH="false" flipV="false" rot="0">
              <a:off x="0" y="0"/>
              <a:ext cx="1082802" cy="9863199"/>
            </a:xfrm>
            <a:custGeom>
              <a:avLst/>
              <a:gdLst/>
              <a:ahLst/>
              <a:cxnLst/>
              <a:rect r="r" b="b" t="t" l="l"/>
              <a:pathLst>
                <a:path h="9863199" w="1082802">
                  <a:moveTo>
                    <a:pt x="0" y="0"/>
                  </a:moveTo>
                  <a:lnTo>
                    <a:pt x="1082802" y="0"/>
                  </a:lnTo>
                  <a:lnTo>
                    <a:pt x="1082802" y="9863199"/>
                  </a:lnTo>
                  <a:lnTo>
                    <a:pt x="0" y="9863199"/>
                  </a:lnTo>
                  <a:close/>
                </a:path>
              </a:pathLst>
            </a:custGeom>
            <a:solidFill>
              <a:srgbClr val="00BFF3"/>
            </a:solidFill>
          </p:spPr>
        </p:sp>
      </p:grpSp>
      <p:grpSp>
        <p:nvGrpSpPr>
          <p:cNvPr name="Group 9" id="9"/>
          <p:cNvGrpSpPr/>
          <p:nvPr/>
        </p:nvGrpSpPr>
        <p:grpSpPr>
          <a:xfrm rot="0">
            <a:off x="0" y="7577889"/>
            <a:ext cx="812130" cy="2709111"/>
            <a:chOff x="0" y="0"/>
            <a:chExt cx="1082840" cy="3612148"/>
          </a:xfrm>
        </p:grpSpPr>
        <p:sp>
          <p:nvSpPr>
            <p:cNvPr name="Freeform 10" id="10"/>
            <p:cNvSpPr/>
            <p:nvPr/>
          </p:nvSpPr>
          <p:spPr>
            <a:xfrm flipH="false" flipV="false" rot="0">
              <a:off x="0" y="0"/>
              <a:ext cx="1082802" cy="3612202"/>
            </a:xfrm>
            <a:custGeom>
              <a:avLst/>
              <a:gdLst/>
              <a:ahLst/>
              <a:cxnLst/>
              <a:rect r="r" b="b" t="t" l="l"/>
              <a:pathLst>
                <a:path h="3612202" w="1082802">
                  <a:moveTo>
                    <a:pt x="0" y="0"/>
                  </a:moveTo>
                  <a:lnTo>
                    <a:pt x="1082802" y="0"/>
                  </a:lnTo>
                  <a:lnTo>
                    <a:pt x="1082802" y="3612202"/>
                  </a:lnTo>
                  <a:lnTo>
                    <a:pt x="0" y="3612202"/>
                  </a:lnTo>
                  <a:close/>
                </a:path>
              </a:pathLst>
            </a:custGeom>
            <a:solidFill>
              <a:srgbClr val="00BFF3"/>
            </a:solidFill>
          </p:spPr>
        </p:sp>
      </p:grpSp>
      <p:sp>
        <p:nvSpPr>
          <p:cNvPr name="Freeform 11" id="11"/>
          <p:cNvSpPr/>
          <p:nvPr/>
        </p:nvSpPr>
        <p:spPr>
          <a:xfrm flipH="false" flipV="false" rot="0">
            <a:off x="3835656" y="6369236"/>
            <a:ext cx="1867311" cy="1130215"/>
          </a:xfrm>
          <a:custGeom>
            <a:avLst/>
            <a:gdLst/>
            <a:ahLst/>
            <a:cxnLst/>
            <a:rect r="r" b="b" t="t" l="l"/>
            <a:pathLst>
              <a:path h="1130215" w="1867311">
                <a:moveTo>
                  <a:pt x="0" y="0"/>
                </a:moveTo>
                <a:lnTo>
                  <a:pt x="1867311" y="0"/>
                </a:lnTo>
                <a:lnTo>
                  <a:pt x="1867311" y="1130215"/>
                </a:lnTo>
                <a:lnTo>
                  <a:pt x="0" y="1130215"/>
                </a:lnTo>
                <a:lnTo>
                  <a:pt x="0" y="0"/>
                </a:lnTo>
                <a:close/>
              </a:path>
            </a:pathLst>
          </a:custGeom>
          <a:blipFill>
            <a:blip r:embed="rId3"/>
            <a:stretch>
              <a:fillRect l="0" t="0" r="0" b="0"/>
            </a:stretch>
          </a:blipFill>
        </p:spPr>
      </p:sp>
      <p:sp>
        <p:nvSpPr>
          <p:cNvPr name="Freeform 12" id="12"/>
          <p:cNvSpPr/>
          <p:nvPr/>
        </p:nvSpPr>
        <p:spPr>
          <a:xfrm flipH="false" flipV="false" rot="0">
            <a:off x="14858288" y="2819836"/>
            <a:ext cx="1108861" cy="1646331"/>
          </a:xfrm>
          <a:custGeom>
            <a:avLst/>
            <a:gdLst/>
            <a:ahLst/>
            <a:cxnLst/>
            <a:rect r="r" b="b" t="t" l="l"/>
            <a:pathLst>
              <a:path h="1646331" w="1108861">
                <a:moveTo>
                  <a:pt x="0" y="0"/>
                </a:moveTo>
                <a:lnTo>
                  <a:pt x="1108861" y="0"/>
                </a:lnTo>
                <a:lnTo>
                  <a:pt x="1108861" y="1646331"/>
                </a:lnTo>
                <a:lnTo>
                  <a:pt x="0" y="1646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31088" y="30924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6"/>
            <a:stretch>
              <a:fillRect l="0" t="0" r="0" b="0"/>
            </a:stretch>
          </a:blipFill>
        </p:spPr>
      </p:sp>
      <p:sp>
        <p:nvSpPr>
          <p:cNvPr name="TextBox 14" id="14"/>
          <p:cNvSpPr txBox="true"/>
          <p:nvPr/>
        </p:nvSpPr>
        <p:spPr>
          <a:xfrm rot="0">
            <a:off x="8712066" y="3910691"/>
            <a:ext cx="9575932" cy="2399919"/>
          </a:xfrm>
          <a:prstGeom prst="rect">
            <a:avLst/>
          </a:prstGeom>
        </p:spPr>
        <p:txBody>
          <a:bodyPr anchor="t" rtlCol="false" tIns="0" lIns="0" bIns="0" rIns="0">
            <a:spAutoFit/>
          </a:bodyPr>
          <a:lstStyle/>
          <a:p>
            <a:pPr algn="l">
              <a:lnSpc>
                <a:spcPts val="8748"/>
              </a:lnSpc>
            </a:pPr>
            <a:r>
              <a:rPr lang="en-US" sz="8100">
                <a:solidFill>
                  <a:srgbClr val="FFFFFF"/>
                </a:solidFill>
                <a:latin typeface="Arial"/>
              </a:rPr>
              <a:t>Salesforce AppExchange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grpSp>
        <p:nvGrpSpPr>
          <p:cNvPr name="Group 3" id="3"/>
          <p:cNvGrpSpPr/>
          <p:nvPr/>
        </p:nvGrpSpPr>
        <p:grpSpPr>
          <a:xfrm rot="0">
            <a:off x="0" y="0"/>
            <a:ext cx="18288000" cy="68578"/>
            <a:chOff x="0" y="0"/>
            <a:chExt cx="24384000" cy="91438"/>
          </a:xfrm>
        </p:grpSpPr>
        <p:sp>
          <p:nvSpPr>
            <p:cNvPr name="Freeform 4" id="4"/>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close/>
                </a:path>
              </a:pathLst>
            </a:custGeom>
            <a:solidFill>
              <a:srgbClr val="00BFF3"/>
            </a:solidFill>
          </p:spPr>
        </p:sp>
      </p:grpSp>
      <p:sp>
        <p:nvSpPr>
          <p:cNvPr name="TextBox 5" id="5"/>
          <p:cNvSpPr txBox="true"/>
          <p:nvPr/>
        </p:nvSpPr>
        <p:spPr>
          <a:xfrm rot="0">
            <a:off x="576732" y="300227"/>
            <a:ext cx="17176916" cy="1295019"/>
          </a:xfrm>
          <a:prstGeom prst="rect">
            <a:avLst/>
          </a:prstGeom>
        </p:spPr>
        <p:txBody>
          <a:bodyPr anchor="t" rtlCol="false" tIns="0" lIns="0" bIns="0" rIns="0">
            <a:spAutoFit/>
          </a:bodyPr>
          <a:lstStyle/>
          <a:p>
            <a:pPr algn="ctr">
              <a:lnSpc>
                <a:spcPts val="8748"/>
              </a:lnSpc>
            </a:pPr>
            <a:r>
              <a:rPr lang="en-US" sz="8100">
                <a:solidFill>
                  <a:srgbClr val="000000"/>
                </a:solidFill>
                <a:latin typeface="Arial"/>
              </a:rPr>
              <a:t>Salesforce AppExchange</a:t>
            </a:r>
          </a:p>
        </p:txBody>
      </p:sp>
      <p:sp>
        <p:nvSpPr>
          <p:cNvPr name="Freeform 6" id="6"/>
          <p:cNvSpPr/>
          <p:nvPr/>
        </p:nvSpPr>
        <p:spPr>
          <a:xfrm flipH="false" flipV="false" rot="0">
            <a:off x="3141" y="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3"/>
            <a:stretch>
              <a:fillRect l="0" t="0" r="0" b="0"/>
            </a:stretch>
          </a:blipFill>
        </p:spPr>
      </p:sp>
      <p:sp>
        <p:nvSpPr>
          <p:cNvPr name="TextBox 7" id="7"/>
          <p:cNvSpPr txBox="true"/>
          <p:nvPr/>
        </p:nvSpPr>
        <p:spPr>
          <a:xfrm rot="0">
            <a:off x="4717848" y="3469447"/>
            <a:ext cx="8894684" cy="2310431"/>
          </a:xfrm>
          <a:prstGeom prst="rect">
            <a:avLst/>
          </a:prstGeom>
        </p:spPr>
        <p:txBody>
          <a:bodyPr anchor="t" rtlCol="false" tIns="0" lIns="0" bIns="0" rIns="0">
            <a:spAutoFit/>
          </a:bodyPr>
          <a:lstStyle/>
          <a:p>
            <a:pPr algn="ctr">
              <a:lnSpc>
                <a:spcPts val="3041"/>
              </a:lnSpc>
            </a:pPr>
            <a:r>
              <a:rPr lang="en-US" sz="2534">
                <a:solidFill>
                  <a:srgbClr val="404040"/>
                </a:solidFill>
                <a:latin typeface="Arial"/>
              </a:rPr>
              <a:t>La Salesforce AppExchange est une place de marché en ligne où les entreprises peuvent trouver et installer des applications tierces qui s'intègrent avec Salesforce. L'AppExchange propose des milliers d'applications, y compris des outils de productivité, des logiciels d'automatisation du marketing et des applications de service client.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782550" cy="10287000"/>
            <a:chOff x="0" y="0"/>
            <a:chExt cx="6376734" cy="13716000"/>
          </a:xfrm>
        </p:grpSpPr>
        <p:sp>
          <p:nvSpPr>
            <p:cNvPr name="Freeform 3" id="3"/>
            <p:cNvSpPr/>
            <p:nvPr/>
          </p:nvSpPr>
          <p:spPr>
            <a:xfrm flipH="false" flipV="false" rot="0">
              <a:off x="0" y="0"/>
              <a:ext cx="6376797" cy="13716000"/>
            </a:xfrm>
            <a:custGeom>
              <a:avLst/>
              <a:gdLst/>
              <a:ahLst/>
              <a:cxnLst/>
              <a:rect r="r" b="b" t="t" l="l"/>
              <a:pathLst>
                <a:path h="13716000" w="6376797">
                  <a:moveTo>
                    <a:pt x="0" y="0"/>
                  </a:moveTo>
                  <a:lnTo>
                    <a:pt x="6376797" y="0"/>
                  </a:lnTo>
                  <a:lnTo>
                    <a:pt x="6376797" y="13716000"/>
                  </a:lnTo>
                  <a:lnTo>
                    <a:pt x="0" y="13716000"/>
                  </a:lnTo>
                  <a:close/>
                </a:path>
              </a:pathLst>
            </a:custGeom>
            <a:solidFill>
              <a:srgbClr val="00BFF3"/>
            </a:solidFill>
          </p:spPr>
        </p:sp>
      </p:grpSp>
      <p:sp>
        <p:nvSpPr>
          <p:cNvPr name="Freeform 4" id="4"/>
          <p:cNvSpPr/>
          <p:nvPr/>
        </p:nvSpPr>
        <p:spPr>
          <a:xfrm flipH="false" flipV="false" rot="0">
            <a:off x="1093370" y="5002878"/>
            <a:ext cx="2704098" cy="4394159"/>
          </a:xfrm>
          <a:custGeom>
            <a:avLst/>
            <a:gdLst/>
            <a:ahLst/>
            <a:cxnLst/>
            <a:rect r="r" b="b" t="t" l="l"/>
            <a:pathLst>
              <a:path h="4394159" w="2704098">
                <a:moveTo>
                  <a:pt x="0" y="0"/>
                </a:moveTo>
                <a:lnTo>
                  <a:pt x="2704097" y="0"/>
                </a:lnTo>
                <a:lnTo>
                  <a:pt x="2704097" y="4394159"/>
                </a:lnTo>
                <a:lnTo>
                  <a:pt x="0" y="4394159"/>
                </a:lnTo>
                <a:lnTo>
                  <a:pt x="0" y="0"/>
                </a:lnTo>
                <a:close/>
              </a:path>
            </a:pathLst>
          </a:custGeom>
          <a:blipFill>
            <a:blip r:embed="rId2"/>
            <a:stretch>
              <a:fillRect l="0" t="0" r="0" b="0"/>
            </a:stretch>
          </a:blipFill>
        </p:spPr>
      </p:sp>
      <p:sp>
        <p:nvSpPr>
          <p:cNvPr name="TextBox 5" id="5"/>
          <p:cNvSpPr txBox="true"/>
          <p:nvPr/>
        </p:nvSpPr>
        <p:spPr>
          <a:xfrm rot="0">
            <a:off x="274320" y="920257"/>
            <a:ext cx="4416790" cy="1238250"/>
          </a:xfrm>
          <a:prstGeom prst="rect">
            <a:avLst/>
          </a:prstGeom>
        </p:spPr>
        <p:txBody>
          <a:bodyPr anchor="t" rtlCol="false" tIns="0" lIns="0" bIns="0" rIns="0">
            <a:spAutoFit/>
          </a:bodyPr>
          <a:lstStyle/>
          <a:p>
            <a:pPr algn="l">
              <a:lnSpc>
                <a:spcPts val="8640"/>
              </a:lnSpc>
            </a:pPr>
            <a:r>
              <a:rPr lang="en-US" sz="7200">
                <a:solidFill>
                  <a:srgbClr val="FFFFFF"/>
                </a:solidFill>
                <a:latin typeface="Arial"/>
              </a:rPr>
              <a:t>Plan</a:t>
            </a:r>
          </a:p>
        </p:txBody>
      </p:sp>
      <p:grpSp>
        <p:nvGrpSpPr>
          <p:cNvPr name="Group 6" id="6"/>
          <p:cNvGrpSpPr/>
          <p:nvPr/>
        </p:nvGrpSpPr>
        <p:grpSpPr>
          <a:xfrm rot="0">
            <a:off x="6036174" y="233564"/>
            <a:ext cx="9063735" cy="1171193"/>
            <a:chOff x="0" y="0"/>
            <a:chExt cx="12084980" cy="1561590"/>
          </a:xfrm>
        </p:grpSpPr>
        <p:sp>
          <p:nvSpPr>
            <p:cNvPr name="TextBox 7" id="7"/>
            <p:cNvSpPr txBox="true"/>
            <p:nvPr/>
          </p:nvSpPr>
          <p:spPr>
            <a:xfrm rot="0">
              <a:off x="2188908" y="421360"/>
              <a:ext cx="9896072" cy="603250"/>
            </a:xfrm>
            <a:prstGeom prst="rect">
              <a:avLst/>
            </a:prstGeom>
          </p:spPr>
          <p:txBody>
            <a:bodyPr anchor="t" rtlCol="false" tIns="0" lIns="0" bIns="0" rIns="0">
              <a:spAutoFit/>
            </a:bodyPr>
            <a:lstStyle/>
            <a:p>
              <a:pPr algn="l">
                <a:lnSpc>
                  <a:spcPts val="3240"/>
                </a:lnSpc>
              </a:pPr>
              <a:r>
                <a:rPr lang="en-US" sz="2700">
                  <a:solidFill>
                    <a:srgbClr val="000000"/>
                  </a:solidFill>
                  <a:latin typeface="Arial Bold"/>
                </a:rPr>
                <a:t>Introduction à Salesforce</a:t>
              </a:r>
            </a:p>
          </p:txBody>
        </p:sp>
        <p:grpSp>
          <p:nvGrpSpPr>
            <p:cNvPr name="Group 8" id="8"/>
            <p:cNvGrpSpPr/>
            <p:nvPr/>
          </p:nvGrpSpPr>
          <p:grpSpPr>
            <a:xfrm rot="0">
              <a:off x="33300" y="0"/>
              <a:ext cx="1561590" cy="1561590"/>
              <a:chOff x="0" y="0"/>
              <a:chExt cx="1561590" cy="1561590"/>
            </a:xfrm>
          </p:grpSpPr>
          <p:sp>
            <p:nvSpPr>
              <p:cNvPr name="Freeform 9" id="9"/>
              <p:cNvSpPr/>
              <p:nvPr/>
            </p:nvSpPr>
            <p:spPr>
              <a:xfrm flipH="false" flipV="false" rot="0">
                <a:off x="0" y="0"/>
                <a:ext cx="1561592" cy="1561592"/>
              </a:xfrm>
              <a:custGeom>
                <a:avLst/>
                <a:gdLst/>
                <a:ahLst/>
                <a:cxnLst/>
                <a:rect r="r" b="b" t="t" l="l"/>
                <a:pathLst>
                  <a:path h="1561592" w="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00BFF3"/>
              </a:solidFill>
            </p:spPr>
          </p:sp>
        </p:grpSp>
        <p:sp>
          <p:nvSpPr>
            <p:cNvPr name="TextBox 10" id="10"/>
            <p:cNvSpPr txBox="true"/>
            <p:nvPr/>
          </p:nvSpPr>
          <p:spPr>
            <a:xfrm rot="0">
              <a:off x="0" y="90651"/>
              <a:ext cx="1628192" cy="1275517"/>
            </a:xfrm>
            <a:prstGeom prst="rect">
              <a:avLst/>
            </a:prstGeom>
          </p:spPr>
          <p:txBody>
            <a:bodyPr anchor="t" rtlCol="false" tIns="0" lIns="0" bIns="0" rIns="0">
              <a:spAutoFit/>
            </a:bodyPr>
            <a:lstStyle/>
            <a:p>
              <a:pPr algn="ctr">
                <a:lnSpc>
                  <a:spcPts val="6480"/>
                </a:lnSpc>
              </a:pPr>
              <a:r>
                <a:rPr lang="en-US" sz="5400">
                  <a:solidFill>
                    <a:srgbClr val="FFFFFF"/>
                  </a:solidFill>
                  <a:latin typeface="Arial Bold"/>
                </a:rPr>
                <a:t>01</a:t>
              </a:r>
            </a:p>
          </p:txBody>
        </p:sp>
      </p:grpSp>
      <p:grpSp>
        <p:nvGrpSpPr>
          <p:cNvPr name="Group 11" id="11"/>
          <p:cNvGrpSpPr/>
          <p:nvPr/>
        </p:nvGrpSpPr>
        <p:grpSpPr>
          <a:xfrm rot="0">
            <a:off x="6036174" y="2704615"/>
            <a:ext cx="9063735" cy="1171192"/>
            <a:chOff x="0" y="0"/>
            <a:chExt cx="12084980" cy="1561590"/>
          </a:xfrm>
        </p:grpSpPr>
        <p:sp>
          <p:nvSpPr>
            <p:cNvPr name="TextBox 12" id="12"/>
            <p:cNvSpPr txBox="true"/>
            <p:nvPr/>
          </p:nvSpPr>
          <p:spPr>
            <a:xfrm rot="0">
              <a:off x="2188908" y="421360"/>
              <a:ext cx="9896072" cy="603250"/>
            </a:xfrm>
            <a:prstGeom prst="rect">
              <a:avLst/>
            </a:prstGeom>
          </p:spPr>
          <p:txBody>
            <a:bodyPr anchor="t" rtlCol="false" tIns="0" lIns="0" bIns="0" rIns="0">
              <a:spAutoFit/>
            </a:bodyPr>
            <a:lstStyle/>
            <a:p>
              <a:pPr algn="l">
                <a:lnSpc>
                  <a:spcPts val="3240"/>
                </a:lnSpc>
              </a:pPr>
              <a:r>
                <a:rPr lang="en-US" sz="2700">
                  <a:solidFill>
                    <a:srgbClr val="000000"/>
                  </a:solidFill>
                  <a:latin typeface="Arial Bold"/>
                </a:rPr>
                <a:t>Avantages de Salesforce</a:t>
              </a:r>
            </a:p>
          </p:txBody>
        </p:sp>
        <p:grpSp>
          <p:nvGrpSpPr>
            <p:cNvPr name="Group 13" id="13"/>
            <p:cNvGrpSpPr/>
            <p:nvPr/>
          </p:nvGrpSpPr>
          <p:grpSpPr>
            <a:xfrm rot="0">
              <a:off x="33300" y="0"/>
              <a:ext cx="1561590" cy="1561590"/>
              <a:chOff x="0" y="0"/>
              <a:chExt cx="1561590" cy="1561590"/>
            </a:xfrm>
          </p:grpSpPr>
          <p:sp>
            <p:nvSpPr>
              <p:cNvPr name="Freeform 14" id="14"/>
              <p:cNvSpPr/>
              <p:nvPr/>
            </p:nvSpPr>
            <p:spPr>
              <a:xfrm flipH="false" flipV="false" rot="0">
                <a:off x="0" y="0"/>
                <a:ext cx="1561592" cy="1561592"/>
              </a:xfrm>
              <a:custGeom>
                <a:avLst/>
                <a:gdLst/>
                <a:ahLst/>
                <a:cxnLst/>
                <a:rect r="r" b="b" t="t" l="l"/>
                <a:pathLst>
                  <a:path h="1561592" w="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00BFF3"/>
              </a:solidFill>
            </p:spPr>
          </p:sp>
        </p:grpSp>
        <p:sp>
          <p:nvSpPr>
            <p:cNvPr name="TextBox 15" id="15"/>
            <p:cNvSpPr txBox="true"/>
            <p:nvPr/>
          </p:nvSpPr>
          <p:spPr>
            <a:xfrm rot="0">
              <a:off x="0" y="90651"/>
              <a:ext cx="1628192" cy="1196975"/>
            </a:xfrm>
            <a:prstGeom prst="rect">
              <a:avLst/>
            </a:prstGeom>
          </p:spPr>
          <p:txBody>
            <a:bodyPr anchor="t" rtlCol="false" tIns="0" lIns="0" bIns="0" rIns="0">
              <a:spAutoFit/>
            </a:bodyPr>
            <a:lstStyle/>
            <a:p>
              <a:pPr algn="ctr">
                <a:lnSpc>
                  <a:spcPts val="6480"/>
                </a:lnSpc>
              </a:pPr>
              <a:r>
                <a:rPr lang="en-US" sz="5400">
                  <a:solidFill>
                    <a:srgbClr val="FFFFFF"/>
                  </a:solidFill>
                  <a:latin typeface="Arial Bold"/>
                </a:rPr>
                <a:t>03</a:t>
              </a:r>
            </a:p>
          </p:txBody>
        </p:sp>
      </p:grpSp>
      <p:grpSp>
        <p:nvGrpSpPr>
          <p:cNvPr name="Group 16" id="16"/>
          <p:cNvGrpSpPr/>
          <p:nvPr/>
        </p:nvGrpSpPr>
        <p:grpSpPr>
          <a:xfrm rot="0">
            <a:off x="6036174" y="3940141"/>
            <a:ext cx="9063735" cy="1171192"/>
            <a:chOff x="0" y="0"/>
            <a:chExt cx="12084980" cy="1561590"/>
          </a:xfrm>
        </p:grpSpPr>
        <p:sp>
          <p:nvSpPr>
            <p:cNvPr name="TextBox 17" id="17"/>
            <p:cNvSpPr txBox="true"/>
            <p:nvPr/>
          </p:nvSpPr>
          <p:spPr>
            <a:xfrm rot="0">
              <a:off x="2188908" y="421360"/>
              <a:ext cx="9896072" cy="603250"/>
            </a:xfrm>
            <a:prstGeom prst="rect">
              <a:avLst/>
            </a:prstGeom>
          </p:spPr>
          <p:txBody>
            <a:bodyPr anchor="t" rtlCol="false" tIns="0" lIns="0" bIns="0" rIns="0">
              <a:spAutoFit/>
            </a:bodyPr>
            <a:lstStyle/>
            <a:p>
              <a:pPr algn="l">
                <a:lnSpc>
                  <a:spcPts val="3240"/>
                </a:lnSpc>
              </a:pPr>
              <a:r>
                <a:rPr lang="en-US" sz="2700">
                  <a:solidFill>
                    <a:srgbClr val="000000"/>
                  </a:solidFill>
                  <a:latin typeface="Arial Bold"/>
                </a:rPr>
                <a:t>Cas d'utilisation de Salesforce</a:t>
              </a:r>
            </a:p>
          </p:txBody>
        </p:sp>
        <p:grpSp>
          <p:nvGrpSpPr>
            <p:cNvPr name="Group 18" id="18"/>
            <p:cNvGrpSpPr/>
            <p:nvPr/>
          </p:nvGrpSpPr>
          <p:grpSpPr>
            <a:xfrm rot="0">
              <a:off x="33300" y="0"/>
              <a:ext cx="1561590" cy="1561590"/>
              <a:chOff x="0" y="0"/>
              <a:chExt cx="1561590" cy="1561590"/>
            </a:xfrm>
          </p:grpSpPr>
          <p:sp>
            <p:nvSpPr>
              <p:cNvPr name="Freeform 19" id="19"/>
              <p:cNvSpPr/>
              <p:nvPr/>
            </p:nvSpPr>
            <p:spPr>
              <a:xfrm flipH="false" flipV="false" rot="0">
                <a:off x="0" y="0"/>
                <a:ext cx="1561592" cy="1561592"/>
              </a:xfrm>
              <a:custGeom>
                <a:avLst/>
                <a:gdLst/>
                <a:ahLst/>
                <a:cxnLst/>
                <a:rect r="r" b="b" t="t" l="l"/>
                <a:pathLst>
                  <a:path h="1561592" w="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00BFF3"/>
              </a:solidFill>
            </p:spPr>
          </p:sp>
        </p:grpSp>
        <p:sp>
          <p:nvSpPr>
            <p:cNvPr name="TextBox 20" id="20"/>
            <p:cNvSpPr txBox="true"/>
            <p:nvPr/>
          </p:nvSpPr>
          <p:spPr>
            <a:xfrm rot="0">
              <a:off x="0" y="90651"/>
              <a:ext cx="1628192" cy="1196975"/>
            </a:xfrm>
            <a:prstGeom prst="rect">
              <a:avLst/>
            </a:prstGeom>
          </p:spPr>
          <p:txBody>
            <a:bodyPr anchor="t" rtlCol="false" tIns="0" lIns="0" bIns="0" rIns="0">
              <a:spAutoFit/>
            </a:bodyPr>
            <a:lstStyle/>
            <a:p>
              <a:pPr algn="ctr">
                <a:lnSpc>
                  <a:spcPts val="6480"/>
                </a:lnSpc>
              </a:pPr>
              <a:r>
                <a:rPr lang="en-US" sz="5400">
                  <a:solidFill>
                    <a:srgbClr val="FFFFFF"/>
                  </a:solidFill>
                  <a:latin typeface="Arial Bold"/>
                </a:rPr>
                <a:t>04</a:t>
              </a:r>
            </a:p>
          </p:txBody>
        </p:sp>
      </p:grpSp>
      <p:grpSp>
        <p:nvGrpSpPr>
          <p:cNvPr name="Group 21" id="21"/>
          <p:cNvGrpSpPr/>
          <p:nvPr/>
        </p:nvGrpSpPr>
        <p:grpSpPr>
          <a:xfrm rot="0">
            <a:off x="6036174" y="5175667"/>
            <a:ext cx="9063735" cy="1171192"/>
            <a:chOff x="0" y="0"/>
            <a:chExt cx="12084980" cy="1561590"/>
          </a:xfrm>
        </p:grpSpPr>
        <p:sp>
          <p:nvSpPr>
            <p:cNvPr name="TextBox 22" id="22"/>
            <p:cNvSpPr txBox="true"/>
            <p:nvPr/>
          </p:nvSpPr>
          <p:spPr>
            <a:xfrm rot="0">
              <a:off x="2188908" y="421360"/>
              <a:ext cx="9896072" cy="603250"/>
            </a:xfrm>
            <a:prstGeom prst="rect">
              <a:avLst/>
            </a:prstGeom>
          </p:spPr>
          <p:txBody>
            <a:bodyPr anchor="t" rtlCol="false" tIns="0" lIns="0" bIns="0" rIns="0">
              <a:spAutoFit/>
            </a:bodyPr>
            <a:lstStyle/>
            <a:p>
              <a:pPr algn="l">
                <a:lnSpc>
                  <a:spcPts val="3240"/>
                </a:lnSpc>
              </a:pPr>
              <a:r>
                <a:rPr lang="en-US" sz="2700">
                  <a:solidFill>
                    <a:srgbClr val="000000"/>
                  </a:solidFill>
                  <a:latin typeface="Arial Bold"/>
                </a:rPr>
                <a:t>Produits et fonctionnalités de Salesforce</a:t>
              </a:r>
            </a:p>
          </p:txBody>
        </p:sp>
        <p:grpSp>
          <p:nvGrpSpPr>
            <p:cNvPr name="Group 23" id="23"/>
            <p:cNvGrpSpPr/>
            <p:nvPr/>
          </p:nvGrpSpPr>
          <p:grpSpPr>
            <a:xfrm rot="0">
              <a:off x="33300" y="0"/>
              <a:ext cx="1561590" cy="1561590"/>
              <a:chOff x="0" y="0"/>
              <a:chExt cx="1561590" cy="1561590"/>
            </a:xfrm>
          </p:grpSpPr>
          <p:sp>
            <p:nvSpPr>
              <p:cNvPr name="Freeform 24" id="24"/>
              <p:cNvSpPr/>
              <p:nvPr/>
            </p:nvSpPr>
            <p:spPr>
              <a:xfrm flipH="false" flipV="false" rot="0">
                <a:off x="0" y="0"/>
                <a:ext cx="1561592" cy="1561592"/>
              </a:xfrm>
              <a:custGeom>
                <a:avLst/>
                <a:gdLst/>
                <a:ahLst/>
                <a:cxnLst/>
                <a:rect r="r" b="b" t="t" l="l"/>
                <a:pathLst>
                  <a:path h="1561592" w="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00BFF3"/>
              </a:solidFill>
            </p:spPr>
          </p:sp>
        </p:grpSp>
        <p:sp>
          <p:nvSpPr>
            <p:cNvPr name="TextBox 25" id="25"/>
            <p:cNvSpPr txBox="true"/>
            <p:nvPr/>
          </p:nvSpPr>
          <p:spPr>
            <a:xfrm rot="0">
              <a:off x="0" y="90651"/>
              <a:ext cx="1628192" cy="1196975"/>
            </a:xfrm>
            <a:prstGeom prst="rect">
              <a:avLst/>
            </a:prstGeom>
          </p:spPr>
          <p:txBody>
            <a:bodyPr anchor="t" rtlCol="false" tIns="0" lIns="0" bIns="0" rIns="0">
              <a:spAutoFit/>
            </a:bodyPr>
            <a:lstStyle/>
            <a:p>
              <a:pPr algn="ctr">
                <a:lnSpc>
                  <a:spcPts val="6480"/>
                </a:lnSpc>
              </a:pPr>
              <a:r>
                <a:rPr lang="en-US" sz="5400">
                  <a:solidFill>
                    <a:srgbClr val="FFFFFF"/>
                  </a:solidFill>
                  <a:latin typeface="Arial Bold"/>
                </a:rPr>
                <a:t>05</a:t>
              </a:r>
            </a:p>
          </p:txBody>
        </p:sp>
      </p:grpSp>
      <p:grpSp>
        <p:nvGrpSpPr>
          <p:cNvPr name="Group 26" id="26"/>
          <p:cNvGrpSpPr/>
          <p:nvPr/>
        </p:nvGrpSpPr>
        <p:grpSpPr>
          <a:xfrm rot="0">
            <a:off x="6036174" y="6411192"/>
            <a:ext cx="9063735" cy="1171192"/>
            <a:chOff x="0" y="0"/>
            <a:chExt cx="12084980" cy="1561590"/>
          </a:xfrm>
        </p:grpSpPr>
        <p:sp>
          <p:nvSpPr>
            <p:cNvPr name="TextBox 27" id="27"/>
            <p:cNvSpPr txBox="true"/>
            <p:nvPr/>
          </p:nvSpPr>
          <p:spPr>
            <a:xfrm rot="0">
              <a:off x="2188908" y="421360"/>
              <a:ext cx="9896072" cy="603250"/>
            </a:xfrm>
            <a:prstGeom prst="rect">
              <a:avLst/>
            </a:prstGeom>
          </p:spPr>
          <p:txBody>
            <a:bodyPr anchor="t" rtlCol="false" tIns="0" lIns="0" bIns="0" rIns="0">
              <a:spAutoFit/>
            </a:bodyPr>
            <a:lstStyle/>
            <a:p>
              <a:pPr algn="l">
                <a:lnSpc>
                  <a:spcPts val="3240"/>
                </a:lnSpc>
              </a:pPr>
              <a:r>
                <a:rPr lang="en-US" sz="2700">
                  <a:solidFill>
                    <a:srgbClr val="000000"/>
                  </a:solidFill>
                  <a:latin typeface="Arial Bold"/>
                </a:rPr>
                <a:t>Salesforce AppExchange</a:t>
              </a:r>
            </a:p>
          </p:txBody>
        </p:sp>
        <p:grpSp>
          <p:nvGrpSpPr>
            <p:cNvPr name="Group 28" id="28"/>
            <p:cNvGrpSpPr/>
            <p:nvPr/>
          </p:nvGrpSpPr>
          <p:grpSpPr>
            <a:xfrm rot="0">
              <a:off x="33300" y="0"/>
              <a:ext cx="1561590" cy="1561590"/>
              <a:chOff x="0" y="0"/>
              <a:chExt cx="1561590" cy="1561590"/>
            </a:xfrm>
          </p:grpSpPr>
          <p:sp>
            <p:nvSpPr>
              <p:cNvPr name="Freeform 29" id="29"/>
              <p:cNvSpPr/>
              <p:nvPr/>
            </p:nvSpPr>
            <p:spPr>
              <a:xfrm flipH="false" flipV="false" rot="0">
                <a:off x="0" y="0"/>
                <a:ext cx="1561592" cy="1561592"/>
              </a:xfrm>
              <a:custGeom>
                <a:avLst/>
                <a:gdLst/>
                <a:ahLst/>
                <a:cxnLst/>
                <a:rect r="r" b="b" t="t" l="l"/>
                <a:pathLst>
                  <a:path h="1561592" w="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00BFF3"/>
              </a:solidFill>
            </p:spPr>
          </p:sp>
        </p:grpSp>
        <p:sp>
          <p:nvSpPr>
            <p:cNvPr name="TextBox 30" id="30"/>
            <p:cNvSpPr txBox="true"/>
            <p:nvPr/>
          </p:nvSpPr>
          <p:spPr>
            <a:xfrm rot="0">
              <a:off x="0" y="90651"/>
              <a:ext cx="1628192" cy="1196975"/>
            </a:xfrm>
            <a:prstGeom prst="rect">
              <a:avLst/>
            </a:prstGeom>
          </p:spPr>
          <p:txBody>
            <a:bodyPr anchor="t" rtlCol="false" tIns="0" lIns="0" bIns="0" rIns="0">
              <a:spAutoFit/>
            </a:bodyPr>
            <a:lstStyle/>
            <a:p>
              <a:pPr algn="ctr">
                <a:lnSpc>
                  <a:spcPts val="6480"/>
                </a:lnSpc>
              </a:pPr>
              <a:r>
                <a:rPr lang="en-US" sz="5400">
                  <a:solidFill>
                    <a:srgbClr val="FFFFFF"/>
                  </a:solidFill>
                  <a:latin typeface="Arial Bold"/>
                </a:rPr>
                <a:t>06</a:t>
              </a:r>
            </a:p>
          </p:txBody>
        </p:sp>
      </p:grpSp>
      <p:grpSp>
        <p:nvGrpSpPr>
          <p:cNvPr name="Group 31" id="31"/>
          <p:cNvGrpSpPr/>
          <p:nvPr/>
        </p:nvGrpSpPr>
        <p:grpSpPr>
          <a:xfrm rot="0">
            <a:off x="6036174" y="7646718"/>
            <a:ext cx="9063735" cy="1171192"/>
            <a:chOff x="0" y="0"/>
            <a:chExt cx="12084980" cy="1561590"/>
          </a:xfrm>
        </p:grpSpPr>
        <p:sp>
          <p:nvSpPr>
            <p:cNvPr name="TextBox 32" id="32"/>
            <p:cNvSpPr txBox="true"/>
            <p:nvPr/>
          </p:nvSpPr>
          <p:spPr>
            <a:xfrm rot="0">
              <a:off x="2188908" y="421360"/>
              <a:ext cx="9896072" cy="603250"/>
            </a:xfrm>
            <a:prstGeom prst="rect">
              <a:avLst/>
            </a:prstGeom>
          </p:spPr>
          <p:txBody>
            <a:bodyPr anchor="t" rtlCol="false" tIns="0" lIns="0" bIns="0" rIns="0">
              <a:spAutoFit/>
            </a:bodyPr>
            <a:lstStyle/>
            <a:p>
              <a:pPr algn="l">
                <a:lnSpc>
                  <a:spcPts val="3240"/>
                </a:lnSpc>
              </a:pPr>
              <a:r>
                <a:rPr lang="en-US" sz="2700">
                  <a:solidFill>
                    <a:srgbClr val="000000"/>
                  </a:solidFill>
                  <a:latin typeface="Arial Bold"/>
                </a:rPr>
                <a:t>Salesforce Lightning</a:t>
              </a:r>
            </a:p>
          </p:txBody>
        </p:sp>
        <p:grpSp>
          <p:nvGrpSpPr>
            <p:cNvPr name="Group 33" id="33"/>
            <p:cNvGrpSpPr/>
            <p:nvPr/>
          </p:nvGrpSpPr>
          <p:grpSpPr>
            <a:xfrm rot="0">
              <a:off x="33300" y="0"/>
              <a:ext cx="1561590" cy="1561590"/>
              <a:chOff x="0" y="0"/>
              <a:chExt cx="1561590" cy="1561590"/>
            </a:xfrm>
          </p:grpSpPr>
          <p:sp>
            <p:nvSpPr>
              <p:cNvPr name="Freeform 34" id="34"/>
              <p:cNvSpPr/>
              <p:nvPr/>
            </p:nvSpPr>
            <p:spPr>
              <a:xfrm flipH="false" flipV="false" rot="0">
                <a:off x="0" y="0"/>
                <a:ext cx="1561592" cy="1561592"/>
              </a:xfrm>
              <a:custGeom>
                <a:avLst/>
                <a:gdLst/>
                <a:ahLst/>
                <a:cxnLst/>
                <a:rect r="r" b="b" t="t" l="l"/>
                <a:pathLst>
                  <a:path h="1561592" w="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00BFF3"/>
              </a:solidFill>
            </p:spPr>
          </p:sp>
        </p:grpSp>
        <p:sp>
          <p:nvSpPr>
            <p:cNvPr name="TextBox 35" id="35"/>
            <p:cNvSpPr txBox="true"/>
            <p:nvPr/>
          </p:nvSpPr>
          <p:spPr>
            <a:xfrm rot="0">
              <a:off x="0" y="90651"/>
              <a:ext cx="1628192" cy="1196975"/>
            </a:xfrm>
            <a:prstGeom prst="rect">
              <a:avLst/>
            </a:prstGeom>
          </p:spPr>
          <p:txBody>
            <a:bodyPr anchor="t" rtlCol="false" tIns="0" lIns="0" bIns="0" rIns="0">
              <a:spAutoFit/>
            </a:bodyPr>
            <a:lstStyle/>
            <a:p>
              <a:pPr algn="ctr">
                <a:lnSpc>
                  <a:spcPts val="6480"/>
                </a:lnSpc>
              </a:pPr>
              <a:r>
                <a:rPr lang="en-US" sz="5400">
                  <a:solidFill>
                    <a:srgbClr val="FFFFFF"/>
                  </a:solidFill>
                  <a:latin typeface="Arial Bold"/>
                </a:rPr>
                <a:t>07</a:t>
              </a:r>
            </a:p>
          </p:txBody>
        </p:sp>
      </p:grpSp>
      <p:grpSp>
        <p:nvGrpSpPr>
          <p:cNvPr name="Group 36" id="36"/>
          <p:cNvGrpSpPr/>
          <p:nvPr/>
        </p:nvGrpSpPr>
        <p:grpSpPr>
          <a:xfrm rot="0">
            <a:off x="6036174" y="1469090"/>
            <a:ext cx="9063735" cy="1171193"/>
            <a:chOff x="0" y="0"/>
            <a:chExt cx="12084980" cy="1561590"/>
          </a:xfrm>
        </p:grpSpPr>
        <p:sp>
          <p:nvSpPr>
            <p:cNvPr name="TextBox 37" id="37"/>
            <p:cNvSpPr txBox="true"/>
            <p:nvPr/>
          </p:nvSpPr>
          <p:spPr>
            <a:xfrm rot="0">
              <a:off x="2188908" y="421360"/>
              <a:ext cx="9896072" cy="603250"/>
            </a:xfrm>
            <a:prstGeom prst="rect">
              <a:avLst/>
            </a:prstGeom>
          </p:spPr>
          <p:txBody>
            <a:bodyPr anchor="t" rtlCol="false" tIns="0" lIns="0" bIns="0" rIns="0">
              <a:spAutoFit/>
            </a:bodyPr>
            <a:lstStyle/>
            <a:p>
              <a:pPr algn="l">
                <a:lnSpc>
                  <a:spcPts val="3240"/>
                </a:lnSpc>
              </a:pPr>
              <a:r>
                <a:rPr lang="en-US" sz="2700">
                  <a:solidFill>
                    <a:srgbClr val="000000"/>
                  </a:solidFill>
                  <a:latin typeface="Arial Bold"/>
                </a:rPr>
                <a:t> Histoires de Salesforce</a:t>
              </a:r>
            </a:p>
          </p:txBody>
        </p:sp>
        <p:grpSp>
          <p:nvGrpSpPr>
            <p:cNvPr name="Group 38" id="38"/>
            <p:cNvGrpSpPr/>
            <p:nvPr/>
          </p:nvGrpSpPr>
          <p:grpSpPr>
            <a:xfrm rot="0">
              <a:off x="33300" y="0"/>
              <a:ext cx="1561590" cy="1561590"/>
              <a:chOff x="0" y="0"/>
              <a:chExt cx="1561590" cy="1561590"/>
            </a:xfrm>
          </p:grpSpPr>
          <p:sp>
            <p:nvSpPr>
              <p:cNvPr name="Freeform 39" id="39"/>
              <p:cNvSpPr/>
              <p:nvPr/>
            </p:nvSpPr>
            <p:spPr>
              <a:xfrm flipH="false" flipV="false" rot="0">
                <a:off x="0" y="0"/>
                <a:ext cx="1561592" cy="1561592"/>
              </a:xfrm>
              <a:custGeom>
                <a:avLst/>
                <a:gdLst/>
                <a:ahLst/>
                <a:cxnLst/>
                <a:rect r="r" b="b" t="t" l="l"/>
                <a:pathLst>
                  <a:path h="1561592" w="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00BFF3"/>
              </a:solidFill>
            </p:spPr>
          </p:sp>
        </p:grpSp>
        <p:sp>
          <p:nvSpPr>
            <p:cNvPr name="TextBox 40" id="40"/>
            <p:cNvSpPr txBox="true"/>
            <p:nvPr/>
          </p:nvSpPr>
          <p:spPr>
            <a:xfrm rot="0">
              <a:off x="0" y="90651"/>
              <a:ext cx="1628192" cy="1196975"/>
            </a:xfrm>
            <a:prstGeom prst="rect">
              <a:avLst/>
            </a:prstGeom>
          </p:spPr>
          <p:txBody>
            <a:bodyPr anchor="t" rtlCol="false" tIns="0" lIns="0" bIns="0" rIns="0">
              <a:spAutoFit/>
            </a:bodyPr>
            <a:lstStyle/>
            <a:p>
              <a:pPr algn="ctr">
                <a:lnSpc>
                  <a:spcPts val="6480"/>
                </a:lnSpc>
              </a:pPr>
              <a:r>
                <a:rPr lang="en-US" sz="5400">
                  <a:solidFill>
                    <a:srgbClr val="FFFFFF"/>
                  </a:solidFill>
                  <a:latin typeface="Arial Bold"/>
                </a:rPr>
                <a:t>02</a:t>
              </a:r>
            </a:p>
          </p:txBody>
        </p:sp>
      </p:grpSp>
      <p:grpSp>
        <p:nvGrpSpPr>
          <p:cNvPr name="Group 41" id="41"/>
          <p:cNvGrpSpPr/>
          <p:nvPr/>
        </p:nvGrpSpPr>
        <p:grpSpPr>
          <a:xfrm rot="0">
            <a:off x="6036174" y="8882243"/>
            <a:ext cx="9063735" cy="1171193"/>
            <a:chOff x="0" y="0"/>
            <a:chExt cx="12084980" cy="1561590"/>
          </a:xfrm>
        </p:grpSpPr>
        <p:sp>
          <p:nvSpPr>
            <p:cNvPr name="TextBox 42" id="42"/>
            <p:cNvSpPr txBox="true"/>
            <p:nvPr/>
          </p:nvSpPr>
          <p:spPr>
            <a:xfrm rot="0">
              <a:off x="2188908" y="421360"/>
              <a:ext cx="9896072" cy="603250"/>
            </a:xfrm>
            <a:prstGeom prst="rect">
              <a:avLst/>
            </a:prstGeom>
          </p:spPr>
          <p:txBody>
            <a:bodyPr anchor="t" rtlCol="false" tIns="0" lIns="0" bIns="0" rIns="0">
              <a:spAutoFit/>
            </a:bodyPr>
            <a:lstStyle/>
            <a:p>
              <a:pPr algn="l">
                <a:lnSpc>
                  <a:spcPts val="3240"/>
                </a:lnSpc>
              </a:pPr>
              <a:r>
                <a:rPr lang="en-US" sz="2700">
                  <a:solidFill>
                    <a:srgbClr val="000000"/>
                  </a:solidFill>
                  <a:latin typeface="Arial Bold"/>
                </a:rPr>
                <a:t>Conclusion</a:t>
              </a:r>
            </a:p>
          </p:txBody>
        </p:sp>
        <p:grpSp>
          <p:nvGrpSpPr>
            <p:cNvPr name="Group 43" id="43"/>
            <p:cNvGrpSpPr/>
            <p:nvPr/>
          </p:nvGrpSpPr>
          <p:grpSpPr>
            <a:xfrm rot="0">
              <a:off x="33300" y="0"/>
              <a:ext cx="1561590" cy="1561590"/>
              <a:chOff x="0" y="0"/>
              <a:chExt cx="1561590" cy="1561590"/>
            </a:xfrm>
          </p:grpSpPr>
          <p:sp>
            <p:nvSpPr>
              <p:cNvPr name="Freeform 44" id="44"/>
              <p:cNvSpPr/>
              <p:nvPr/>
            </p:nvSpPr>
            <p:spPr>
              <a:xfrm flipH="false" flipV="false" rot="0">
                <a:off x="0" y="0"/>
                <a:ext cx="1561592" cy="1561592"/>
              </a:xfrm>
              <a:custGeom>
                <a:avLst/>
                <a:gdLst/>
                <a:ahLst/>
                <a:cxnLst/>
                <a:rect r="r" b="b" t="t" l="l"/>
                <a:pathLst>
                  <a:path h="1561592" w="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00BFF3"/>
              </a:solidFill>
            </p:spPr>
          </p:sp>
        </p:grpSp>
        <p:sp>
          <p:nvSpPr>
            <p:cNvPr name="TextBox 45" id="45"/>
            <p:cNvSpPr txBox="true"/>
            <p:nvPr/>
          </p:nvSpPr>
          <p:spPr>
            <a:xfrm rot="0">
              <a:off x="0" y="90651"/>
              <a:ext cx="1628192" cy="1196975"/>
            </a:xfrm>
            <a:prstGeom prst="rect">
              <a:avLst/>
            </a:prstGeom>
          </p:spPr>
          <p:txBody>
            <a:bodyPr anchor="t" rtlCol="false" tIns="0" lIns="0" bIns="0" rIns="0">
              <a:spAutoFit/>
            </a:bodyPr>
            <a:lstStyle/>
            <a:p>
              <a:pPr algn="ctr">
                <a:lnSpc>
                  <a:spcPts val="6480"/>
                </a:lnSpc>
              </a:pPr>
              <a:r>
                <a:rPr lang="en-US" sz="5400">
                  <a:solidFill>
                    <a:srgbClr val="FFFFFF"/>
                  </a:solidFill>
                  <a:latin typeface="Arial Bold"/>
                </a:rPr>
                <a:t>08</a:t>
              </a:r>
            </a:p>
          </p:txBody>
        </p:sp>
      </p:grpSp>
      <p:sp>
        <p:nvSpPr>
          <p:cNvPr name="Freeform 46" id="46"/>
          <p:cNvSpPr/>
          <p:nvPr/>
        </p:nvSpPr>
        <p:spPr>
          <a:xfrm flipH="false" flipV="false" rot="0">
            <a:off x="13620611" y="8225357"/>
            <a:ext cx="841710" cy="1516348"/>
          </a:xfrm>
          <a:custGeom>
            <a:avLst/>
            <a:gdLst/>
            <a:ahLst/>
            <a:cxnLst/>
            <a:rect r="r" b="b" t="t" l="l"/>
            <a:pathLst>
              <a:path h="1516348" w="841710">
                <a:moveTo>
                  <a:pt x="0" y="0"/>
                </a:moveTo>
                <a:lnTo>
                  <a:pt x="841710" y="0"/>
                </a:lnTo>
                <a:lnTo>
                  <a:pt x="841710" y="1516349"/>
                </a:lnTo>
                <a:lnTo>
                  <a:pt x="0" y="15163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7" id="47"/>
          <p:cNvSpPr/>
          <p:nvPr/>
        </p:nvSpPr>
        <p:spPr>
          <a:xfrm flipH="false" flipV="false" rot="0">
            <a:off x="15010880" y="1154"/>
            <a:ext cx="3081934" cy="2157354"/>
          </a:xfrm>
          <a:custGeom>
            <a:avLst/>
            <a:gdLst/>
            <a:ahLst/>
            <a:cxnLst/>
            <a:rect r="r" b="b" t="t" l="l"/>
            <a:pathLst>
              <a:path h="2157354" w="3081934">
                <a:moveTo>
                  <a:pt x="0" y="0"/>
                </a:moveTo>
                <a:lnTo>
                  <a:pt x="3081934" y="0"/>
                </a:lnTo>
                <a:lnTo>
                  <a:pt x="3081934" y="2157354"/>
                </a:lnTo>
                <a:lnTo>
                  <a:pt x="0" y="2157354"/>
                </a:lnTo>
                <a:lnTo>
                  <a:pt x="0" y="0"/>
                </a:lnTo>
                <a:close/>
              </a:path>
            </a:pathLst>
          </a:custGeom>
          <a:blipFill>
            <a:blip r:embed="rId5"/>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964027"/>
            <a:ext cx="18288000" cy="4535424"/>
          </a:xfrm>
          <a:custGeom>
            <a:avLst/>
            <a:gdLst/>
            <a:ahLst/>
            <a:cxnLst/>
            <a:rect r="r" b="b" t="t" l="l"/>
            <a:pathLst>
              <a:path h="4535424" w="18288000">
                <a:moveTo>
                  <a:pt x="0" y="0"/>
                </a:moveTo>
                <a:lnTo>
                  <a:pt x="18288000" y="0"/>
                </a:lnTo>
                <a:lnTo>
                  <a:pt x="18288000" y="4535424"/>
                </a:lnTo>
                <a:lnTo>
                  <a:pt x="0" y="4535424"/>
                </a:lnTo>
                <a:lnTo>
                  <a:pt x="0" y="0"/>
                </a:lnTo>
                <a:close/>
              </a:path>
            </a:pathLst>
          </a:custGeom>
          <a:blipFill>
            <a:blip r:embed="rId2"/>
            <a:stretch>
              <a:fillRect l="0" t="0" r="0" b="0"/>
            </a:stretch>
          </a:blipFill>
        </p:spPr>
      </p:sp>
      <p:grpSp>
        <p:nvGrpSpPr>
          <p:cNvPr name="Group 3" id="3"/>
          <p:cNvGrpSpPr/>
          <p:nvPr/>
        </p:nvGrpSpPr>
        <p:grpSpPr>
          <a:xfrm rot="0">
            <a:off x="7507706" y="0"/>
            <a:ext cx="10780294" cy="7397417"/>
            <a:chOff x="0" y="0"/>
            <a:chExt cx="14373726" cy="9863222"/>
          </a:xfrm>
        </p:grpSpPr>
        <p:sp>
          <p:nvSpPr>
            <p:cNvPr name="Freeform 4" id="4"/>
            <p:cNvSpPr/>
            <p:nvPr/>
          </p:nvSpPr>
          <p:spPr>
            <a:xfrm flipH="false" flipV="false" rot="0">
              <a:off x="0" y="0"/>
              <a:ext cx="14373733" cy="9863201"/>
            </a:xfrm>
            <a:custGeom>
              <a:avLst/>
              <a:gdLst/>
              <a:ahLst/>
              <a:cxnLst/>
              <a:rect r="r" b="b" t="t" l="l"/>
              <a:pathLst>
                <a:path h="9863201" w="14373733">
                  <a:moveTo>
                    <a:pt x="0" y="0"/>
                  </a:moveTo>
                  <a:lnTo>
                    <a:pt x="14373733" y="0"/>
                  </a:lnTo>
                  <a:lnTo>
                    <a:pt x="14373733" y="9863201"/>
                  </a:lnTo>
                  <a:lnTo>
                    <a:pt x="0" y="9863201"/>
                  </a:lnTo>
                  <a:close/>
                </a:path>
              </a:pathLst>
            </a:custGeom>
            <a:solidFill>
              <a:srgbClr val="00BFF3"/>
            </a:solidFill>
          </p:spPr>
        </p:sp>
      </p:grpSp>
      <p:grpSp>
        <p:nvGrpSpPr>
          <p:cNvPr name="Group 5" id="5"/>
          <p:cNvGrpSpPr/>
          <p:nvPr/>
        </p:nvGrpSpPr>
        <p:grpSpPr>
          <a:xfrm rot="0">
            <a:off x="7507706" y="7577889"/>
            <a:ext cx="10780293" cy="2709111"/>
            <a:chOff x="0" y="0"/>
            <a:chExt cx="14373724" cy="3612148"/>
          </a:xfrm>
        </p:grpSpPr>
        <p:sp>
          <p:nvSpPr>
            <p:cNvPr name="Freeform 6" id="6"/>
            <p:cNvSpPr/>
            <p:nvPr/>
          </p:nvSpPr>
          <p:spPr>
            <a:xfrm flipH="false" flipV="false" rot="0">
              <a:off x="0" y="0"/>
              <a:ext cx="14373733" cy="3612137"/>
            </a:xfrm>
            <a:custGeom>
              <a:avLst/>
              <a:gdLst/>
              <a:ahLst/>
              <a:cxnLst/>
              <a:rect r="r" b="b" t="t" l="l"/>
              <a:pathLst>
                <a:path h="3612137" w="14373733">
                  <a:moveTo>
                    <a:pt x="0" y="0"/>
                  </a:moveTo>
                  <a:lnTo>
                    <a:pt x="14373733" y="0"/>
                  </a:lnTo>
                  <a:lnTo>
                    <a:pt x="14373733" y="3612137"/>
                  </a:lnTo>
                  <a:lnTo>
                    <a:pt x="0" y="3612137"/>
                  </a:lnTo>
                  <a:close/>
                </a:path>
              </a:pathLst>
            </a:custGeom>
            <a:solidFill>
              <a:srgbClr val="00BFF3"/>
            </a:solidFill>
          </p:spPr>
        </p:sp>
      </p:grpSp>
      <p:grpSp>
        <p:nvGrpSpPr>
          <p:cNvPr name="Group 7" id="7"/>
          <p:cNvGrpSpPr/>
          <p:nvPr/>
        </p:nvGrpSpPr>
        <p:grpSpPr>
          <a:xfrm rot="0">
            <a:off x="2" y="0"/>
            <a:ext cx="812130" cy="7397416"/>
            <a:chOff x="0" y="0"/>
            <a:chExt cx="1082840" cy="9863222"/>
          </a:xfrm>
        </p:grpSpPr>
        <p:sp>
          <p:nvSpPr>
            <p:cNvPr name="Freeform 8" id="8"/>
            <p:cNvSpPr/>
            <p:nvPr/>
          </p:nvSpPr>
          <p:spPr>
            <a:xfrm flipH="false" flipV="false" rot="0">
              <a:off x="0" y="0"/>
              <a:ext cx="1082802" cy="9863199"/>
            </a:xfrm>
            <a:custGeom>
              <a:avLst/>
              <a:gdLst/>
              <a:ahLst/>
              <a:cxnLst/>
              <a:rect r="r" b="b" t="t" l="l"/>
              <a:pathLst>
                <a:path h="9863199" w="1082802">
                  <a:moveTo>
                    <a:pt x="0" y="0"/>
                  </a:moveTo>
                  <a:lnTo>
                    <a:pt x="1082802" y="0"/>
                  </a:lnTo>
                  <a:lnTo>
                    <a:pt x="1082802" y="9863199"/>
                  </a:lnTo>
                  <a:lnTo>
                    <a:pt x="0" y="9863199"/>
                  </a:lnTo>
                  <a:close/>
                </a:path>
              </a:pathLst>
            </a:custGeom>
            <a:solidFill>
              <a:srgbClr val="00BFF3"/>
            </a:solidFill>
          </p:spPr>
        </p:sp>
      </p:grpSp>
      <p:grpSp>
        <p:nvGrpSpPr>
          <p:cNvPr name="Group 9" id="9"/>
          <p:cNvGrpSpPr/>
          <p:nvPr/>
        </p:nvGrpSpPr>
        <p:grpSpPr>
          <a:xfrm rot="0">
            <a:off x="0" y="7577889"/>
            <a:ext cx="812130" cy="2709111"/>
            <a:chOff x="0" y="0"/>
            <a:chExt cx="1082840" cy="3612148"/>
          </a:xfrm>
        </p:grpSpPr>
        <p:sp>
          <p:nvSpPr>
            <p:cNvPr name="Freeform 10" id="10"/>
            <p:cNvSpPr/>
            <p:nvPr/>
          </p:nvSpPr>
          <p:spPr>
            <a:xfrm flipH="false" flipV="false" rot="0">
              <a:off x="0" y="0"/>
              <a:ext cx="1082802" cy="3612202"/>
            </a:xfrm>
            <a:custGeom>
              <a:avLst/>
              <a:gdLst/>
              <a:ahLst/>
              <a:cxnLst/>
              <a:rect r="r" b="b" t="t" l="l"/>
              <a:pathLst>
                <a:path h="3612202" w="1082802">
                  <a:moveTo>
                    <a:pt x="0" y="0"/>
                  </a:moveTo>
                  <a:lnTo>
                    <a:pt x="1082802" y="0"/>
                  </a:lnTo>
                  <a:lnTo>
                    <a:pt x="1082802" y="3612202"/>
                  </a:lnTo>
                  <a:lnTo>
                    <a:pt x="0" y="3612202"/>
                  </a:lnTo>
                  <a:close/>
                </a:path>
              </a:pathLst>
            </a:custGeom>
            <a:solidFill>
              <a:srgbClr val="00BFF3"/>
            </a:solidFill>
          </p:spPr>
        </p:sp>
      </p:grpSp>
      <p:sp>
        <p:nvSpPr>
          <p:cNvPr name="Freeform 11" id="11"/>
          <p:cNvSpPr/>
          <p:nvPr/>
        </p:nvSpPr>
        <p:spPr>
          <a:xfrm flipH="false" flipV="false" rot="0">
            <a:off x="3835656" y="6369236"/>
            <a:ext cx="1867311" cy="1130215"/>
          </a:xfrm>
          <a:custGeom>
            <a:avLst/>
            <a:gdLst/>
            <a:ahLst/>
            <a:cxnLst/>
            <a:rect r="r" b="b" t="t" l="l"/>
            <a:pathLst>
              <a:path h="1130215" w="1867311">
                <a:moveTo>
                  <a:pt x="0" y="0"/>
                </a:moveTo>
                <a:lnTo>
                  <a:pt x="1867311" y="0"/>
                </a:lnTo>
                <a:lnTo>
                  <a:pt x="1867311" y="1130215"/>
                </a:lnTo>
                <a:lnTo>
                  <a:pt x="0" y="1130215"/>
                </a:lnTo>
                <a:lnTo>
                  <a:pt x="0" y="0"/>
                </a:lnTo>
                <a:close/>
              </a:path>
            </a:pathLst>
          </a:custGeom>
          <a:blipFill>
            <a:blip r:embed="rId3"/>
            <a:stretch>
              <a:fillRect l="0" t="0" r="0" b="0"/>
            </a:stretch>
          </a:blipFill>
        </p:spPr>
      </p:sp>
      <p:sp>
        <p:nvSpPr>
          <p:cNvPr name="Freeform 12" id="12"/>
          <p:cNvSpPr/>
          <p:nvPr/>
        </p:nvSpPr>
        <p:spPr>
          <a:xfrm flipH="false" flipV="false" rot="0">
            <a:off x="14858288" y="2819836"/>
            <a:ext cx="1108861" cy="1646331"/>
          </a:xfrm>
          <a:custGeom>
            <a:avLst/>
            <a:gdLst/>
            <a:ahLst/>
            <a:cxnLst/>
            <a:rect r="r" b="b" t="t" l="l"/>
            <a:pathLst>
              <a:path h="1646331" w="1108861">
                <a:moveTo>
                  <a:pt x="0" y="0"/>
                </a:moveTo>
                <a:lnTo>
                  <a:pt x="1108861" y="0"/>
                </a:lnTo>
                <a:lnTo>
                  <a:pt x="1108861" y="1646331"/>
                </a:lnTo>
                <a:lnTo>
                  <a:pt x="0" y="1646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31088" y="30924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6"/>
            <a:stretch>
              <a:fillRect l="0" t="0" r="0" b="0"/>
            </a:stretch>
          </a:blipFill>
        </p:spPr>
      </p:sp>
      <p:sp>
        <p:nvSpPr>
          <p:cNvPr name="TextBox 14" id="14"/>
          <p:cNvSpPr txBox="true"/>
          <p:nvPr/>
        </p:nvSpPr>
        <p:spPr>
          <a:xfrm rot="0">
            <a:off x="8712066" y="3910690"/>
            <a:ext cx="7508031" cy="2399919"/>
          </a:xfrm>
          <a:prstGeom prst="rect">
            <a:avLst/>
          </a:prstGeom>
        </p:spPr>
        <p:txBody>
          <a:bodyPr anchor="t" rtlCol="false" tIns="0" lIns="0" bIns="0" rIns="0">
            <a:spAutoFit/>
          </a:bodyPr>
          <a:lstStyle/>
          <a:p>
            <a:pPr algn="l">
              <a:lnSpc>
                <a:spcPts val="8748"/>
              </a:lnSpc>
            </a:pPr>
            <a:r>
              <a:rPr lang="en-US" sz="8100">
                <a:solidFill>
                  <a:srgbClr val="FFFFFF"/>
                </a:solidFill>
                <a:latin typeface="Arial"/>
              </a:rPr>
              <a:t>Salesforce Lightning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grpSp>
        <p:nvGrpSpPr>
          <p:cNvPr name="Group 3" id="3"/>
          <p:cNvGrpSpPr/>
          <p:nvPr/>
        </p:nvGrpSpPr>
        <p:grpSpPr>
          <a:xfrm rot="0">
            <a:off x="0" y="0"/>
            <a:ext cx="18288000" cy="68578"/>
            <a:chOff x="0" y="0"/>
            <a:chExt cx="24384000" cy="91438"/>
          </a:xfrm>
        </p:grpSpPr>
        <p:sp>
          <p:nvSpPr>
            <p:cNvPr name="Freeform 4" id="4"/>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close/>
                </a:path>
              </a:pathLst>
            </a:custGeom>
            <a:solidFill>
              <a:srgbClr val="00BFF3"/>
            </a:solidFill>
          </p:spPr>
        </p:sp>
      </p:grpSp>
      <p:sp>
        <p:nvSpPr>
          <p:cNvPr name="TextBox 5" id="5"/>
          <p:cNvSpPr txBox="true"/>
          <p:nvPr/>
        </p:nvSpPr>
        <p:spPr>
          <a:xfrm rot="0">
            <a:off x="576732" y="300227"/>
            <a:ext cx="17176916" cy="1295019"/>
          </a:xfrm>
          <a:prstGeom prst="rect">
            <a:avLst/>
          </a:prstGeom>
        </p:spPr>
        <p:txBody>
          <a:bodyPr anchor="t" rtlCol="false" tIns="0" lIns="0" bIns="0" rIns="0">
            <a:spAutoFit/>
          </a:bodyPr>
          <a:lstStyle/>
          <a:p>
            <a:pPr algn="ctr">
              <a:lnSpc>
                <a:spcPts val="8748"/>
              </a:lnSpc>
            </a:pPr>
            <a:r>
              <a:rPr lang="en-US" sz="8100">
                <a:solidFill>
                  <a:srgbClr val="000000"/>
                </a:solidFill>
                <a:latin typeface="Arial"/>
              </a:rPr>
              <a:t>Salesforce Lightning</a:t>
            </a:r>
          </a:p>
        </p:txBody>
      </p:sp>
      <p:sp>
        <p:nvSpPr>
          <p:cNvPr name="Freeform 6" id="6"/>
          <p:cNvSpPr/>
          <p:nvPr/>
        </p:nvSpPr>
        <p:spPr>
          <a:xfrm flipH="false" flipV="false" rot="0">
            <a:off x="3141" y="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3"/>
            <a:stretch>
              <a:fillRect l="0" t="0" r="0" b="0"/>
            </a:stretch>
          </a:blipFill>
        </p:spPr>
      </p:sp>
      <p:sp>
        <p:nvSpPr>
          <p:cNvPr name="TextBox 7" id="7"/>
          <p:cNvSpPr txBox="true"/>
          <p:nvPr/>
        </p:nvSpPr>
        <p:spPr>
          <a:xfrm rot="0">
            <a:off x="4717848" y="3469447"/>
            <a:ext cx="8894684" cy="2310431"/>
          </a:xfrm>
          <a:prstGeom prst="rect">
            <a:avLst/>
          </a:prstGeom>
        </p:spPr>
        <p:txBody>
          <a:bodyPr anchor="t" rtlCol="false" tIns="0" lIns="0" bIns="0" rIns="0">
            <a:spAutoFit/>
          </a:bodyPr>
          <a:lstStyle/>
          <a:p>
            <a:pPr algn="ctr">
              <a:lnSpc>
                <a:spcPts val="3041"/>
              </a:lnSpc>
            </a:pPr>
            <a:r>
              <a:rPr lang="en-US" sz="2534">
                <a:solidFill>
                  <a:srgbClr val="404040"/>
                </a:solidFill>
                <a:latin typeface="Arial"/>
              </a:rPr>
              <a:t>Salesforce Lightning est une interface utilisateur moderne qui offre aux utilisateurs une expérience plus intuitive et simplifiée lors de l'utilisation de Salesforce. Elle comprend une gamme de nouvelles fonctionnalités et d'outils, notamment des tableaux de bord personnalisables, des mises en page par glisser-déposer et une fonctionnalité de recherche améliorée.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964027"/>
            <a:ext cx="18288000" cy="4535424"/>
          </a:xfrm>
          <a:custGeom>
            <a:avLst/>
            <a:gdLst/>
            <a:ahLst/>
            <a:cxnLst/>
            <a:rect r="r" b="b" t="t" l="l"/>
            <a:pathLst>
              <a:path h="4535424" w="18288000">
                <a:moveTo>
                  <a:pt x="0" y="0"/>
                </a:moveTo>
                <a:lnTo>
                  <a:pt x="18288000" y="0"/>
                </a:lnTo>
                <a:lnTo>
                  <a:pt x="18288000" y="4535424"/>
                </a:lnTo>
                <a:lnTo>
                  <a:pt x="0" y="4535424"/>
                </a:lnTo>
                <a:lnTo>
                  <a:pt x="0" y="0"/>
                </a:lnTo>
                <a:close/>
              </a:path>
            </a:pathLst>
          </a:custGeom>
          <a:blipFill>
            <a:blip r:embed="rId2"/>
            <a:stretch>
              <a:fillRect l="0" t="0" r="0" b="0"/>
            </a:stretch>
          </a:blipFill>
        </p:spPr>
      </p:sp>
      <p:grpSp>
        <p:nvGrpSpPr>
          <p:cNvPr name="Group 3" id="3"/>
          <p:cNvGrpSpPr/>
          <p:nvPr/>
        </p:nvGrpSpPr>
        <p:grpSpPr>
          <a:xfrm rot="0">
            <a:off x="7507706" y="0"/>
            <a:ext cx="10780294" cy="7397417"/>
            <a:chOff x="0" y="0"/>
            <a:chExt cx="14373726" cy="9863222"/>
          </a:xfrm>
        </p:grpSpPr>
        <p:sp>
          <p:nvSpPr>
            <p:cNvPr name="Freeform 4" id="4"/>
            <p:cNvSpPr/>
            <p:nvPr/>
          </p:nvSpPr>
          <p:spPr>
            <a:xfrm flipH="false" flipV="false" rot="0">
              <a:off x="0" y="0"/>
              <a:ext cx="14373733" cy="9863201"/>
            </a:xfrm>
            <a:custGeom>
              <a:avLst/>
              <a:gdLst/>
              <a:ahLst/>
              <a:cxnLst/>
              <a:rect r="r" b="b" t="t" l="l"/>
              <a:pathLst>
                <a:path h="9863201" w="14373733">
                  <a:moveTo>
                    <a:pt x="0" y="0"/>
                  </a:moveTo>
                  <a:lnTo>
                    <a:pt x="14373733" y="0"/>
                  </a:lnTo>
                  <a:lnTo>
                    <a:pt x="14373733" y="9863201"/>
                  </a:lnTo>
                  <a:lnTo>
                    <a:pt x="0" y="9863201"/>
                  </a:lnTo>
                  <a:close/>
                </a:path>
              </a:pathLst>
            </a:custGeom>
            <a:solidFill>
              <a:srgbClr val="00BFF3"/>
            </a:solidFill>
          </p:spPr>
        </p:sp>
      </p:grpSp>
      <p:grpSp>
        <p:nvGrpSpPr>
          <p:cNvPr name="Group 5" id="5"/>
          <p:cNvGrpSpPr/>
          <p:nvPr/>
        </p:nvGrpSpPr>
        <p:grpSpPr>
          <a:xfrm rot="0">
            <a:off x="7507706" y="7577889"/>
            <a:ext cx="10780293" cy="2709111"/>
            <a:chOff x="0" y="0"/>
            <a:chExt cx="14373724" cy="3612148"/>
          </a:xfrm>
        </p:grpSpPr>
        <p:sp>
          <p:nvSpPr>
            <p:cNvPr name="Freeform 6" id="6"/>
            <p:cNvSpPr/>
            <p:nvPr/>
          </p:nvSpPr>
          <p:spPr>
            <a:xfrm flipH="false" flipV="false" rot="0">
              <a:off x="0" y="0"/>
              <a:ext cx="14373733" cy="3612137"/>
            </a:xfrm>
            <a:custGeom>
              <a:avLst/>
              <a:gdLst/>
              <a:ahLst/>
              <a:cxnLst/>
              <a:rect r="r" b="b" t="t" l="l"/>
              <a:pathLst>
                <a:path h="3612137" w="14373733">
                  <a:moveTo>
                    <a:pt x="0" y="0"/>
                  </a:moveTo>
                  <a:lnTo>
                    <a:pt x="14373733" y="0"/>
                  </a:lnTo>
                  <a:lnTo>
                    <a:pt x="14373733" y="3612137"/>
                  </a:lnTo>
                  <a:lnTo>
                    <a:pt x="0" y="3612137"/>
                  </a:lnTo>
                  <a:close/>
                </a:path>
              </a:pathLst>
            </a:custGeom>
            <a:solidFill>
              <a:srgbClr val="00BFF3"/>
            </a:solidFill>
          </p:spPr>
        </p:sp>
      </p:grpSp>
      <p:grpSp>
        <p:nvGrpSpPr>
          <p:cNvPr name="Group 7" id="7"/>
          <p:cNvGrpSpPr/>
          <p:nvPr/>
        </p:nvGrpSpPr>
        <p:grpSpPr>
          <a:xfrm rot="0">
            <a:off x="2" y="0"/>
            <a:ext cx="812130" cy="7397416"/>
            <a:chOff x="0" y="0"/>
            <a:chExt cx="1082840" cy="9863222"/>
          </a:xfrm>
        </p:grpSpPr>
        <p:sp>
          <p:nvSpPr>
            <p:cNvPr name="Freeform 8" id="8"/>
            <p:cNvSpPr/>
            <p:nvPr/>
          </p:nvSpPr>
          <p:spPr>
            <a:xfrm flipH="false" flipV="false" rot="0">
              <a:off x="0" y="0"/>
              <a:ext cx="1082802" cy="9863199"/>
            </a:xfrm>
            <a:custGeom>
              <a:avLst/>
              <a:gdLst/>
              <a:ahLst/>
              <a:cxnLst/>
              <a:rect r="r" b="b" t="t" l="l"/>
              <a:pathLst>
                <a:path h="9863199" w="1082802">
                  <a:moveTo>
                    <a:pt x="0" y="0"/>
                  </a:moveTo>
                  <a:lnTo>
                    <a:pt x="1082802" y="0"/>
                  </a:lnTo>
                  <a:lnTo>
                    <a:pt x="1082802" y="9863199"/>
                  </a:lnTo>
                  <a:lnTo>
                    <a:pt x="0" y="9863199"/>
                  </a:lnTo>
                  <a:close/>
                </a:path>
              </a:pathLst>
            </a:custGeom>
            <a:solidFill>
              <a:srgbClr val="00BFF3"/>
            </a:solidFill>
          </p:spPr>
        </p:sp>
      </p:grpSp>
      <p:grpSp>
        <p:nvGrpSpPr>
          <p:cNvPr name="Group 9" id="9"/>
          <p:cNvGrpSpPr/>
          <p:nvPr/>
        </p:nvGrpSpPr>
        <p:grpSpPr>
          <a:xfrm rot="0">
            <a:off x="0" y="7577889"/>
            <a:ext cx="812130" cy="2709111"/>
            <a:chOff x="0" y="0"/>
            <a:chExt cx="1082840" cy="3612148"/>
          </a:xfrm>
        </p:grpSpPr>
        <p:sp>
          <p:nvSpPr>
            <p:cNvPr name="Freeform 10" id="10"/>
            <p:cNvSpPr/>
            <p:nvPr/>
          </p:nvSpPr>
          <p:spPr>
            <a:xfrm flipH="false" flipV="false" rot="0">
              <a:off x="0" y="0"/>
              <a:ext cx="1082802" cy="3612202"/>
            </a:xfrm>
            <a:custGeom>
              <a:avLst/>
              <a:gdLst/>
              <a:ahLst/>
              <a:cxnLst/>
              <a:rect r="r" b="b" t="t" l="l"/>
              <a:pathLst>
                <a:path h="3612202" w="1082802">
                  <a:moveTo>
                    <a:pt x="0" y="0"/>
                  </a:moveTo>
                  <a:lnTo>
                    <a:pt x="1082802" y="0"/>
                  </a:lnTo>
                  <a:lnTo>
                    <a:pt x="1082802" y="3612202"/>
                  </a:lnTo>
                  <a:lnTo>
                    <a:pt x="0" y="3612202"/>
                  </a:lnTo>
                  <a:close/>
                </a:path>
              </a:pathLst>
            </a:custGeom>
            <a:solidFill>
              <a:srgbClr val="00BFF3"/>
            </a:solidFill>
          </p:spPr>
        </p:sp>
      </p:grpSp>
      <p:sp>
        <p:nvSpPr>
          <p:cNvPr name="Freeform 11" id="11"/>
          <p:cNvSpPr/>
          <p:nvPr/>
        </p:nvSpPr>
        <p:spPr>
          <a:xfrm flipH="false" flipV="false" rot="0">
            <a:off x="3835656" y="6369236"/>
            <a:ext cx="1867311" cy="1130215"/>
          </a:xfrm>
          <a:custGeom>
            <a:avLst/>
            <a:gdLst/>
            <a:ahLst/>
            <a:cxnLst/>
            <a:rect r="r" b="b" t="t" l="l"/>
            <a:pathLst>
              <a:path h="1130215" w="1867311">
                <a:moveTo>
                  <a:pt x="0" y="0"/>
                </a:moveTo>
                <a:lnTo>
                  <a:pt x="1867311" y="0"/>
                </a:lnTo>
                <a:lnTo>
                  <a:pt x="1867311" y="1130215"/>
                </a:lnTo>
                <a:lnTo>
                  <a:pt x="0" y="1130215"/>
                </a:lnTo>
                <a:lnTo>
                  <a:pt x="0" y="0"/>
                </a:lnTo>
                <a:close/>
              </a:path>
            </a:pathLst>
          </a:custGeom>
          <a:blipFill>
            <a:blip r:embed="rId3"/>
            <a:stretch>
              <a:fillRect l="0" t="0" r="0" b="0"/>
            </a:stretch>
          </a:blipFill>
        </p:spPr>
      </p:sp>
      <p:sp>
        <p:nvSpPr>
          <p:cNvPr name="Freeform 12" id="12"/>
          <p:cNvSpPr/>
          <p:nvPr/>
        </p:nvSpPr>
        <p:spPr>
          <a:xfrm flipH="false" flipV="false" rot="0">
            <a:off x="14858288" y="2819836"/>
            <a:ext cx="1108861" cy="1646331"/>
          </a:xfrm>
          <a:custGeom>
            <a:avLst/>
            <a:gdLst/>
            <a:ahLst/>
            <a:cxnLst/>
            <a:rect r="r" b="b" t="t" l="l"/>
            <a:pathLst>
              <a:path h="1646331" w="1108861">
                <a:moveTo>
                  <a:pt x="0" y="0"/>
                </a:moveTo>
                <a:lnTo>
                  <a:pt x="1108861" y="0"/>
                </a:lnTo>
                <a:lnTo>
                  <a:pt x="1108861" y="1646331"/>
                </a:lnTo>
                <a:lnTo>
                  <a:pt x="0" y="1646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31088" y="30924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6"/>
            <a:stretch>
              <a:fillRect l="0" t="0" r="0" b="0"/>
            </a:stretch>
          </a:blipFill>
        </p:spPr>
      </p:sp>
      <p:sp>
        <p:nvSpPr>
          <p:cNvPr name="TextBox 14" id="14"/>
          <p:cNvSpPr txBox="true"/>
          <p:nvPr/>
        </p:nvSpPr>
        <p:spPr>
          <a:xfrm rot="0">
            <a:off x="8712066" y="4463140"/>
            <a:ext cx="7508031" cy="1295019"/>
          </a:xfrm>
          <a:prstGeom prst="rect">
            <a:avLst/>
          </a:prstGeom>
        </p:spPr>
        <p:txBody>
          <a:bodyPr anchor="t" rtlCol="false" tIns="0" lIns="0" bIns="0" rIns="0">
            <a:spAutoFit/>
          </a:bodyPr>
          <a:lstStyle/>
          <a:p>
            <a:pPr algn="l">
              <a:lnSpc>
                <a:spcPts val="8748"/>
              </a:lnSpc>
            </a:pPr>
            <a:r>
              <a:rPr lang="en-US" sz="8100">
                <a:solidFill>
                  <a:srgbClr val="FFFFFF"/>
                </a:solidFill>
                <a:latin typeface="Arial"/>
              </a:rPr>
              <a:t>Conclusion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grpSp>
        <p:nvGrpSpPr>
          <p:cNvPr name="Group 3" id="3"/>
          <p:cNvGrpSpPr/>
          <p:nvPr/>
        </p:nvGrpSpPr>
        <p:grpSpPr>
          <a:xfrm rot="0">
            <a:off x="0" y="0"/>
            <a:ext cx="18288000" cy="68578"/>
            <a:chOff x="0" y="0"/>
            <a:chExt cx="24384000" cy="91438"/>
          </a:xfrm>
        </p:grpSpPr>
        <p:sp>
          <p:nvSpPr>
            <p:cNvPr name="Freeform 4" id="4"/>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close/>
                </a:path>
              </a:pathLst>
            </a:custGeom>
            <a:solidFill>
              <a:srgbClr val="00BFF3"/>
            </a:solidFill>
          </p:spPr>
        </p:sp>
      </p:grpSp>
      <p:sp>
        <p:nvSpPr>
          <p:cNvPr name="TextBox 5" id="5"/>
          <p:cNvSpPr txBox="true"/>
          <p:nvPr/>
        </p:nvSpPr>
        <p:spPr>
          <a:xfrm rot="0">
            <a:off x="576732" y="300227"/>
            <a:ext cx="17176916" cy="1295019"/>
          </a:xfrm>
          <a:prstGeom prst="rect">
            <a:avLst/>
          </a:prstGeom>
        </p:spPr>
        <p:txBody>
          <a:bodyPr anchor="t" rtlCol="false" tIns="0" lIns="0" bIns="0" rIns="0">
            <a:spAutoFit/>
          </a:bodyPr>
          <a:lstStyle/>
          <a:p>
            <a:pPr algn="ctr">
              <a:lnSpc>
                <a:spcPts val="8748"/>
              </a:lnSpc>
            </a:pPr>
            <a:r>
              <a:rPr lang="en-US" sz="8100">
                <a:solidFill>
                  <a:srgbClr val="000000"/>
                </a:solidFill>
                <a:latin typeface="Arial"/>
              </a:rPr>
              <a:t>Salesforce Lightning</a:t>
            </a:r>
          </a:p>
        </p:txBody>
      </p:sp>
      <p:sp>
        <p:nvSpPr>
          <p:cNvPr name="Freeform 6" id="6"/>
          <p:cNvSpPr/>
          <p:nvPr/>
        </p:nvSpPr>
        <p:spPr>
          <a:xfrm flipH="false" flipV="false" rot="0">
            <a:off x="3141" y="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3"/>
            <a:stretch>
              <a:fillRect l="0" t="0" r="0" b="0"/>
            </a:stretch>
          </a:blipFill>
        </p:spPr>
      </p:sp>
      <p:sp>
        <p:nvSpPr>
          <p:cNvPr name="TextBox 7" id="7"/>
          <p:cNvSpPr txBox="true"/>
          <p:nvPr/>
        </p:nvSpPr>
        <p:spPr>
          <a:xfrm rot="0">
            <a:off x="4717848" y="3469447"/>
            <a:ext cx="8894684" cy="2685977"/>
          </a:xfrm>
          <a:prstGeom prst="rect">
            <a:avLst/>
          </a:prstGeom>
        </p:spPr>
        <p:txBody>
          <a:bodyPr anchor="t" rtlCol="false" tIns="0" lIns="0" bIns="0" rIns="0">
            <a:spAutoFit/>
          </a:bodyPr>
          <a:lstStyle/>
          <a:p>
            <a:pPr algn="ctr">
              <a:lnSpc>
                <a:spcPts val="3041"/>
              </a:lnSpc>
            </a:pPr>
            <a:r>
              <a:rPr lang="en-US" sz="2534">
                <a:solidFill>
                  <a:srgbClr val="404040"/>
                </a:solidFill>
                <a:latin typeface="Arial"/>
              </a:rPr>
              <a:t>Salesforce est une plateforme basée sur le cloud (CRM) qui permet aux organisations de gérer leurs processus de vente, de marketing, de service client et d'autres activités commerciales. La plateforme propose un ensemble d'outils et de services qui permettent aux entreprises de rationaliser leurs opérations, d'augmenter leur productivité et d'améliorer l'engagement client.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3227" y="0"/>
            <a:ext cx="7710963" cy="10287002"/>
          </a:xfrm>
          <a:custGeom>
            <a:avLst/>
            <a:gdLst/>
            <a:ahLst/>
            <a:cxnLst/>
            <a:rect r="r" b="b" t="t" l="l"/>
            <a:pathLst>
              <a:path h="10287002" w="7710963">
                <a:moveTo>
                  <a:pt x="0" y="0"/>
                </a:moveTo>
                <a:lnTo>
                  <a:pt x="7710963" y="0"/>
                </a:lnTo>
                <a:lnTo>
                  <a:pt x="7710963" y="10287002"/>
                </a:lnTo>
                <a:lnTo>
                  <a:pt x="0" y="10287002"/>
                </a:lnTo>
                <a:lnTo>
                  <a:pt x="0" y="0"/>
                </a:lnTo>
                <a:close/>
              </a:path>
            </a:pathLst>
          </a:custGeom>
          <a:blipFill>
            <a:blip r:embed="rId2"/>
            <a:stretch>
              <a:fillRect l="-16703" t="0" r="-16703" b="0"/>
            </a:stretch>
          </a:blipFill>
        </p:spPr>
      </p:sp>
      <p:sp>
        <p:nvSpPr>
          <p:cNvPr name="Freeform 3" id="3"/>
          <p:cNvSpPr/>
          <p:nvPr/>
        </p:nvSpPr>
        <p:spPr>
          <a:xfrm flipH="false" flipV="false" rot="0">
            <a:off x="11917475" y="-19050"/>
            <a:ext cx="6356958" cy="10306050"/>
          </a:xfrm>
          <a:custGeom>
            <a:avLst/>
            <a:gdLst/>
            <a:ahLst/>
            <a:cxnLst/>
            <a:rect r="r" b="b" t="t" l="l"/>
            <a:pathLst>
              <a:path h="10306050" w="6356958">
                <a:moveTo>
                  <a:pt x="0" y="0"/>
                </a:moveTo>
                <a:lnTo>
                  <a:pt x="6356958" y="0"/>
                </a:lnTo>
                <a:lnTo>
                  <a:pt x="6356958" y="10306050"/>
                </a:lnTo>
                <a:lnTo>
                  <a:pt x="0" y="10306050"/>
                </a:lnTo>
                <a:lnTo>
                  <a:pt x="0" y="0"/>
                </a:lnTo>
                <a:close/>
              </a:path>
            </a:pathLst>
          </a:custGeom>
          <a:blipFill>
            <a:blip r:embed="rId3"/>
            <a:stretch>
              <a:fillRect l="-31061" t="0" r="-31061" b="0"/>
            </a:stretch>
          </a:blipFill>
        </p:spPr>
      </p:sp>
      <p:grpSp>
        <p:nvGrpSpPr>
          <p:cNvPr name="Group 4" id="4"/>
          <p:cNvGrpSpPr/>
          <p:nvPr/>
        </p:nvGrpSpPr>
        <p:grpSpPr>
          <a:xfrm rot="0">
            <a:off x="6154160" y="0"/>
            <a:ext cx="5991726" cy="10287002"/>
            <a:chOff x="0" y="0"/>
            <a:chExt cx="7988968" cy="13716002"/>
          </a:xfrm>
        </p:grpSpPr>
        <p:sp>
          <p:nvSpPr>
            <p:cNvPr name="Freeform 5" id="5"/>
            <p:cNvSpPr/>
            <p:nvPr/>
          </p:nvSpPr>
          <p:spPr>
            <a:xfrm flipH="false" flipV="false" rot="0">
              <a:off x="0" y="0"/>
              <a:ext cx="7988935" cy="13716000"/>
            </a:xfrm>
            <a:custGeom>
              <a:avLst/>
              <a:gdLst/>
              <a:ahLst/>
              <a:cxnLst/>
              <a:rect r="r" b="b" t="t" l="l"/>
              <a:pathLst>
                <a:path h="13716000" w="7988935">
                  <a:moveTo>
                    <a:pt x="0" y="0"/>
                  </a:moveTo>
                  <a:lnTo>
                    <a:pt x="7988935" y="0"/>
                  </a:lnTo>
                  <a:lnTo>
                    <a:pt x="7988935" y="13716000"/>
                  </a:lnTo>
                  <a:lnTo>
                    <a:pt x="0" y="13716000"/>
                  </a:lnTo>
                  <a:close/>
                </a:path>
              </a:pathLst>
            </a:custGeom>
            <a:solidFill>
              <a:srgbClr val="00BFF3"/>
            </a:solidFill>
          </p:spPr>
        </p:sp>
      </p:grpSp>
      <p:sp>
        <p:nvSpPr>
          <p:cNvPr name="Freeform 6" id="6"/>
          <p:cNvSpPr/>
          <p:nvPr/>
        </p:nvSpPr>
        <p:spPr>
          <a:xfrm flipH="false" flipV="false" rot="0">
            <a:off x="7979943" y="1758338"/>
            <a:ext cx="2628091" cy="4270648"/>
          </a:xfrm>
          <a:custGeom>
            <a:avLst/>
            <a:gdLst/>
            <a:ahLst/>
            <a:cxnLst/>
            <a:rect r="r" b="b" t="t" l="l"/>
            <a:pathLst>
              <a:path h="4270648" w="2628091">
                <a:moveTo>
                  <a:pt x="0" y="0"/>
                </a:moveTo>
                <a:lnTo>
                  <a:pt x="2628091" y="0"/>
                </a:lnTo>
                <a:lnTo>
                  <a:pt x="2628091" y="4270648"/>
                </a:lnTo>
                <a:lnTo>
                  <a:pt x="0" y="4270648"/>
                </a:lnTo>
                <a:lnTo>
                  <a:pt x="0" y="0"/>
                </a:lnTo>
                <a:close/>
              </a:path>
            </a:pathLst>
          </a:custGeom>
          <a:blipFill>
            <a:blip r:embed="rId4"/>
            <a:stretch>
              <a:fillRect l="0" t="0" r="0" b="0"/>
            </a:stretch>
          </a:blipFill>
        </p:spPr>
      </p:sp>
      <p:grpSp>
        <p:nvGrpSpPr>
          <p:cNvPr name="Group 7" id="7"/>
          <p:cNvGrpSpPr/>
          <p:nvPr/>
        </p:nvGrpSpPr>
        <p:grpSpPr>
          <a:xfrm rot="0">
            <a:off x="12338696" y="-19050"/>
            <a:ext cx="232701" cy="10287002"/>
            <a:chOff x="0" y="0"/>
            <a:chExt cx="310268" cy="13716002"/>
          </a:xfrm>
        </p:grpSpPr>
        <p:sp>
          <p:nvSpPr>
            <p:cNvPr name="Freeform 8" id="8"/>
            <p:cNvSpPr/>
            <p:nvPr/>
          </p:nvSpPr>
          <p:spPr>
            <a:xfrm flipH="false" flipV="false" rot="0">
              <a:off x="0" y="0"/>
              <a:ext cx="310261" cy="13716000"/>
            </a:xfrm>
            <a:custGeom>
              <a:avLst/>
              <a:gdLst/>
              <a:ahLst/>
              <a:cxnLst/>
              <a:rect r="r" b="b" t="t" l="l"/>
              <a:pathLst>
                <a:path h="13716000" w="310261">
                  <a:moveTo>
                    <a:pt x="0" y="0"/>
                  </a:moveTo>
                  <a:lnTo>
                    <a:pt x="310261" y="0"/>
                  </a:lnTo>
                  <a:lnTo>
                    <a:pt x="310261" y="13716000"/>
                  </a:lnTo>
                  <a:lnTo>
                    <a:pt x="0" y="13716000"/>
                  </a:lnTo>
                  <a:close/>
                </a:path>
              </a:pathLst>
            </a:custGeom>
            <a:solidFill>
              <a:srgbClr val="00BFF3"/>
            </a:solidFill>
          </p:spPr>
        </p:sp>
      </p:grpSp>
      <p:grpSp>
        <p:nvGrpSpPr>
          <p:cNvPr name="Group 9" id="9"/>
          <p:cNvGrpSpPr/>
          <p:nvPr/>
        </p:nvGrpSpPr>
        <p:grpSpPr>
          <a:xfrm rot="0">
            <a:off x="5728648" y="0"/>
            <a:ext cx="232701" cy="10287002"/>
            <a:chOff x="0" y="0"/>
            <a:chExt cx="310268" cy="13716002"/>
          </a:xfrm>
        </p:grpSpPr>
        <p:sp>
          <p:nvSpPr>
            <p:cNvPr name="Freeform 10" id="10"/>
            <p:cNvSpPr/>
            <p:nvPr/>
          </p:nvSpPr>
          <p:spPr>
            <a:xfrm flipH="false" flipV="false" rot="0">
              <a:off x="0" y="0"/>
              <a:ext cx="310261" cy="13716000"/>
            </a:xfrm>
            <a:custGeom>
              <a:avLst/>
              <a:gdLst/>
              <a:ahLst/>
              <a:cxnLst/>
              <a:rect r="r" b="b" t="t" l="l"/>
              <a:pathLst>
                <a:path h="13716000" w="310261">
                  <a:moveTo>
                    <a:pt x="0" y="0"/>
                  </a:moveTo>
                  <a:lnTo>
                    <a:pt x="310261" y="0"/>
                  </a:lnTo>
                  <a:lnTo>
                    <a:pt x="310261" y="13716000"/>
                  </a:lnTo>
                  <a:lnTo>
                    <a:pt x="0" y="13716000"/>
                  </a:lnTo>
                  <a:close/>
                </a:path>
              </a:pathLst>
            </a:custGeom>
            <a:solidFill>
              <a:srgbClr val="00BFF3"/>
            </a:solidFill>
          </p:spPr>
        </p:sp>
      </p:grpSp>
      <p:sp>
        <p:nvSpPr>
          <p:cNvPr name="Freeform 11" id="11"/>
          <p:cNvSpPr/>
          <p:nvPr/>
        </p:nvSpPr>
        <p:spPr>
          <a:xfrm flipH="false" flipV="false" rot="0">
            <a:off x="9465576" y="782304"/>
            <a:ext cx="529260" cy="953468"/>
          </a:xfrm>
          <a:custGeom>
            <a:avLst/>
            <a:gdLst/>
            <a:ahLst/>
            <a:cxnLst/>
            <a:rect r="r" b="b" t="t" l="l"/>
            <a:pathLst>
              <a:path h="953468" w="529260">
                <a:moveTo>
                  <a:pt x="0" y="0"/>
                </a:moveTo>
                <a:lnTo>
                  <a:pt x="529260" y="0"/>
                </a:lnTo>
                <a:lnTo>
                  <a:pt x="529260" y="953468"/>
                </a:lnTo>
                <a:lnTo>
                  <a:pt x="0" y="9534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287510" y="159982"/>
            <a:ext cx="2482052" cy="1737436"/>
          </a:xfrm>
          <a:custGeom>
            <a:avLst/>
            <a:gdLst/>
            <a:ahLst/>
            <a:cxnLst/>
            <a:rect r="r" b="b" t="t" l="l"/>
            <a:pathLst>
              <a:path h="1737436" w="2482052">
                <a:moveTo>
                  <a:pt x="0" y="0"/>
                </a:moveTo>
                <a:lnTo>
                  <a:pt x="2482051" y="0"/>
                </a:lnTo>
                <a:lnTo>
                  <a:pt x="2482051" y="1737436"/>
                </a:lnTo>
                <a:lnTo>
                  <a:pt x="0" y="1737436"/>
                </a:lnTo>
                <a:lnTo>
                  <a:pt x="0" y="0"/>
                </a:lnTo>
                <a:close/>
              </a:path>
            </a:pathLst>
          </a:custGeom>
          <a:blipFill>
            <a:blip r:embed="rId7"/>
            <a:stretch>
              <a:fillRect l="0" t="0" r="0" b="0"/>
            </a:stretch>
          </a:blipFill>
        </p:spPr>
      </p:sp>
      <p:sp>
        <p:nvSpPr>
          <p:cNvPr name="TextBox 13" id="13"/>
          <p:cNvSpPr txBox="true"/>
          <p:nvPr/>
        </p:nvSpPr>
        <p:spPr>
          <a:xfrm rot="0">
            <a:off x="91440" y="6655826"/>
            <a:ext cx="18105120" cy="1295019"/>
          </a:xfrm>
          <a:prstGeom prst="rect">
            <a:avLst/>
          </a:prstGeom>
        </p:spPr>
        <p:txBody>
          <a:bodyPr anchor="t" rtlCol="false" tIns="0" lIns="0" bIns="0" rIns="0">
            <a:spAutoFit/>
          </a:bodyPr>
          <a:lstStyle/>
          <a:p>
            <a:pPr algn="ctr">
              <a:lnSpc>
                <a:spcPts val="8748"/>
              </a:lnSpc>
            </a:pPr>
            <a:r>
              <a:rPr lang="en-US" sz="8100">
                <a:solidFill>
                  <a:srgbClr val="FFFFFF"/>
                </a:solidFill>
                <a:latin typeface="Arial"/>
              </a:rPr>
              <a:t>Merci à vous</a:t>
            </a:r>
          </a:p>
        </p:txBody>
      </p:sp>
      <p:sp>
        <p:nvSpPr>
          <p:cNvPr name="TextBox 14" id="14"/>
          <p:cNvSpPr txBox="true"/>
          <p:nvPr/>
        </p:nvSpPr>
        <p:spPr>
          <a:xfrm rot="0">
            <a:off x="6154160" y="7816977"/>
            <a:ext cx="5991726" cy="1517523"/>
          </a:xfrm>
          <a:prstGeom prst="rect">
            <a:avLst/>
          </a:prstGeom>
        </p:spPr>
        <p:txBody>
          <a:bodyPr anchor="t" rtlCol="false" tIns="0" lIns="0" bIns="0" rIns="0">
            <a:spAutoFit/>
          </a:bodyPr>
          <a:lstStyle/>
          <a:p>
            <a:pPr algn="ctr">
              <a:lnSpc>
                <a:spcPts val="2916"/>
              </a:lnSpc>
            </a:pPr>
            <a:r>
              <a:rPr lang="en-US" sz="2700">
                <a:solidFill>
                  <a:srgbClr val="FFFFFF"/>
                </a:solidFill>
                <a:latin typeface="Arial"/>
              </a:rPr>
              <a:t>Presenté par :</a:t>
            </a:r>
          </a:p>
          <a:p>
            <a:pPr algn="ctr">
              <a:lnSpc>
                <a:spcPts val="2916"/>
              </a:lnSpc>
            </a:pPr>
            <a:r>
              <a:rPr lang="en-US" sz="2700">
                <a:solidFill>
                  <a:srgbClr val="FFFFFF"/>
                </a:solidFill>
                <a:latin typeface="Arial"/>
              </a:rPr>
              <a:t>Marouan Bouchettoy </a:t>
            </a:r>
          </a:p>
          <a:p>
            <a:pPr algn="ctr">
              <a:lnSpc>
                <a:spcPts val="2916"/>
              </a:lnSpc>
            </a:pPr>
            <a:r>
              <a:rPr lang="en-US" sz="2700">
                <a:solidFill>
                  <a:srgbClr val="FFFFFF"/>
                </a:solidFill>
                <a:latin typeface="Arial"/>
              </a:rPr>
              <a:t>et </a:t>
            </a:r>
          </a:p>
          <a:p>
            <a:pPr algn="ctr">
              <a:lnSpc>
                <a:spcPts val="2916"/>
              </a:lnSpc>
            </a:pPr>
            <a:r>
              <a:rPr lang="en-US" sz="2700">
                <a:solidFill>
                  <a:srgbClr val="FFFFFF"/>
                </a:solidFill>
                <a:latin typeface="Arial"/>
              </a:rPr>
              <a:t>Amina Ela Hakik</a:t>
            </a:r>
          </a:p>
        </p:txBody>
      </p:sp>
      <p:sp>
        <p:nvSpPr>
          <p:cNvPr name="Freeform 15" id="15"/>
          <p:cNvSpPr/>
          <p:nvPr/>
        </p:nvSpPr>
        <p:spPr>
          <a:xfrm flipH="false" flipV="false" rot="0">
            <a:off x="8614560" y="4898770"/>
            <a:ext cx="1867311" cy="1130215"/>
          </a:xfrm>
          <a:custGeom>
            <a:avLst/>
            <a:gdLst/>
            <a:ahLst/>
            <a:cxnLst/>
            <a:rect r="r" b="b" t="t" l="l"/>
            <a:pathLst>
              <a:path h="1130215" w="1867311">
                <a:moveTo>
                  <a:pt x="0" y="0"/>
                </a:moveTo>
                <a:lnTo>
                  <a:pt x="1867311" y="0"/>
                </a:lnTo>
                <a:lnTo>
                  <a:pt x="1867311" y="1130216"/>
                </a:lnTo>
                <a:lnTo>
                  <a:pt x="0" y="1130216"/>
                </a:lnTo>
                <a:lnTo>
                  <a:pt x="0" y="0"/>
                </a:lnTo>
                <a:close/>
              </a:path>
            </a:pathLst>
          </a:custGeom>
          <a:blipFill>
            <a:blip r:embed="rId8"/>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657" t="0" r="657" b="0"/>
          <a:stretch>
            <a:fillRect/>
          </a:stretch>
        </p:blipFill>
        <p:spPr>
          <a:xfrm flipH="false" flipV="false" rot="0">
            <a:off x="1606288" y="1028700"/>
            <a:ext cx="14437895" cy="8229600"/>
          </a:xfrm>
          <a:prstGeom prst="rect">
            <a:avLst/>
          </a:prstGeom>
        </p:spPr>
      </p:pic>
      <p:sp>
        <p:nvSpPr>
          <p:cNvPr name="Freeform 4" id="4"/>
          <p:cNvSpPr/>
          <p:nvPr/>
        </p:nvSpPr>
        <p:spPr>
          <a:xfrm flipH="false" flipV="false" rot="0">
            <a:off x="3141" y="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6"/>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964027"/>
            <a:ext cx="18288000" cy="4535424"/>
          </a:xfrm>
          <a:custGeom>
            <a:avLst/>
            <a:gdLst/>
            <a:ahLst/>
            <a:cxnLst/>
            <a:rect r="r" b="b" t="t" l="l"/>
            <a:pathLst>
              <a:path h="4535424" w="18288000">
                <a:moveTo>
                  <a:pt x="0" y="0"/>
                </a:moveTo>
                <a:lnTo>
                  <a:pt x="18288000" y="0"/>
                </a:lnTo>
                <a:lnTo>
                  <a:pt x="18288000" y="4535424"/>
                </a:lnTo>
                <a:lnTo>
                  <a:pt x="0" y="4535424"/>
                </a:lnTo>
                <a:lnTo>
                  <a:pt x="0" y="0"/>
                </a:lnTo>
                <a:close/>
              </a:path>
            </a:pathLst>
          </a:custGeom>
          <a:blipFill>
            <a:blip r:embed="rId2"/>
            <a:stretch>
              <a:fillRect l="0" t="0" r="0" b="0"/>
            </a:stretch>
          </a:blipFill>
        </p:spPr>
      </p:sp>
      <p:grpSp>
        <p:nvGrpSpPr>
          <p:cNvPr name="Group 3" id="3"/>
          <p:cNvGrpSpPr/>
          <p:nvPr/>
        </p:nvGrpSpPr>
        <p:grpSpPr>
          <a:xfrm rot="0">
            <a:off x="7507706" y="0"/>
            <a:ext cx="10780294" cy="7397417"/>
            <a:chOff x="0" y="0"/>
            <a:chExt cx="14373726" cy="9863222"/>
          </a:xfrm>
        </p:grpSpPr>
        <p:sp>
          <p:nvSpPr>
            <p:cNvPr name="Freeform 4" id="4"/>
            <p:cNvSpPr/>
            <p:nvPr/>
          </p:nvSpPr>
          <p:spPr>
            <a:xfrm flipH="false" flipV="false" rot="0">
              <a:off x="0" y="0"/>
              <a:ext cx="14373733" cy="9863201"/>
            </a:xfrm>
            <a:custGeom>
              <a:avLst/>
              <a:gdLst/>
              <a:ahLst/>
              <a:cxnLst/>
              <a:rect r="r" b="b" t="t" l="l"/>
              <a:pathLst>
                <a:path h="9863201" w="14373733">
                  <a:moveTo>
                    <a:pt x="0" y="0"/>
                  </a:moveTo>
                  <a:lnTo>
                    <a:pt x="14373733" y="0"/>
                  </a:lnTo>
                  <a:lnTo>
                    <a:pt x="14373733" y="9863201"/>
                  </a:lnTo>
                  <a:lnTo>
                    <a:pt x="0" y="9863201"/>
                  </a:lnTo>
                  <a:close/>
                </a:path>
              </a:pathLst>
            </a:custGeom>
            <a:solidFill>
              <a:srgbClr val="00BFF3"/>
            </a:solidFill>
          </p:spPr>
        </p:sp>
      </p:grpSp>
      <p:grpSp>
        <p:nvGrpSpPr>
          <p:cNvPr name="Group 5" id="5"/>
          <p:cNvGrpSpPr/>
          <p:nvPr/>
        </p:nvGrpSpPr>
        <p:grpSpPr>
          <a:xfrm rot="0">
            <a:off x="7507706" y="7577889"/>
            <a:ext cx="10780293" cy="2709111"/>
            <a:chOff x="0" y="0"/>
            <a:chExt cx="14373724" cy="3612148"/>
          </a:xfrm>
        </p:grpSpPr>
        <p:sp>
          <p:nvSpPr>
            <p:cNvPr name="Freeform 6" id="6"/>
            <p:cNvSpPr/>
            <p:nvPr/>
          </p:nvSpPr>
          <p:spPr>
            <a:xfrm flipH="false" flipV="false" rot="0">
              <a:off x="0" y="0"/>
              <a:ext cx="14373733" cy="3612137"/>
            </a:xfrm>
            <a:custGeom>
              <a:avLst/>
              <a:gdLst/>
              <a:ahLst/>
              <a:cxnLst/>
              <a:rect r="r" b="b" t="t" l="l"/>
              <a:pathLst>
                <a:path h="3612137" w="14373733">
                  <a:moveTo>
                    <a:pt x="0" y="0"/>
                  </a:moveTo>
                  <a:lnTo>
                    <a:pt x="14373733" y="0"/>
                  </a:lnTo>
                  <a:lnTo>
                    <a:pt x="14373733" y="3612137"/>
                  </a:lnTo>
                  <a:lnTo>
                    <a:pt x="0" y="3612137"/>
                  </a:lnTo>
                  <a:close/>
                </a:path>
              </a:pathLst>
            </a:custGeom>
            <a:solidFill>
              <a:srgbClr val="00BFF3"/>
            </a:solidFill>
          </p:spPr>
        </p:sp>
      </p:grpSp>
      <p:grpSp>
        <p:nvGrpSpPr>
          <p:cNvPr name="Group 7" id="7"/>
          <p:cNvGrpSpPr/>
          <p:nvPr/>
        </p:nvGrpSpPr>
        <p:grpSpPr>
          <a:xfrm rot="0">
            <a:off x="2" y="0"/>
            <a:ext cx="812130" cy="7397416"/>
            <a:chOff x="0" y="0"/>
            <a:chExt cx="1082840" cy="9863222"/>
          </a:xfrm>
        </p:grpSpPr>
        <p:sp>
          <p:nvSpPr>
            <p:cNvPr name="Freeform 8" id="8"/>
            <p:cNvSpPr/>
            <p:nvPr/>
          </p:nvSpPr>
          <p:spPr>
            <a:xfrm flipH="false" flipV="false" rot="0">
              <a:off x="0" y="0"/>
              <a:ext cx="1082802" cy="9863199"/>
            </a:xfrm>
            <a:custGeom>
              <a:avLst/>
              <a:gdLst/>
              <a:ahLst/>
              <a:cxnLst/>
              <a:rect r="r" b="b" t="t" l="l"/>
              <a:pathLst>
                <a:path h="9863199" w="1082802">
                  <a:moveTo>
                    <a:pt x="0" y="0"/>
                  </a:moveTo>
                  <a:lnTo>
                    <a:pt x="1082802" y="0"/>
                  </a:lnTo>
                  <a:lnTo>
                    <a:pt x="1082802" y="9863199"/>
                  </a:lnTo>
                  <a:lnTo>
                    <a:pt x="0" y="9863199"/>
                  </a:lnTo>
                  <a:close/>
                </a:path>
              </a:pathLst>
            </a:custGeom>
            <a:solidFill>
              <a:srgbClr val="00BFF3"/>
            </a:solidFill>
          </p:spPr>
        </p:sp>
      </p:grpSp>
      <p:grpSp>
        <p:nvGrpSpPr>
          <p:cNvPr name="Group 9" id="9"/>
          <p:cNvGrpSpPr/>
          <p:nvPr/>
        </p:nvGrpSpPr>
        <p:grpSpPr>
          <a:xfrm rot="0">
            <a:off x="0" y="7577889"/>
            <a:ext cx="812130" cy="2709111"/>
            <a:chOff x="0" y="0"/>
            <a:chExt cx="1082840" cy="3612148"/>
          </a:xfrm>
        </p:grpSpPr>
        <p:sp>
          <p:nvSpPr>
            <p:cNvPr name="Freeform 10" id="10"/>
            <p:cNvSpPr/>
            <p:nvPr/>
          </p:nvSpPr>
          <p:spPr>
            <a:xfrm flipH="false" flipV="false" rot="0">
              <a:off x="0" y="0"/>
              <a:ext cx="1082802" cy="3612202"/>
            </a:xfrm>
            <a:custGeom>
              <a:avLst/>
              <a:gdLst/>
              <a:ahLst/>
              <a:cxnLst/>
              <a:rect r="r" b="b" t="t" l="l"/>
              <a:pathLst>
                <a:path h="3612202" w="1082802">
                  <a:moveTo>
                    <a:pt x="0" y="0"/>
                  </a:moveTo>
                  <a:lnTo>
                    <a:pt x="1082802" y="0"/>
                  </a:lnTo>
                  <a:lnTo>
                    <a:pt x="1082802" y="3612202"/>
                  </a:lnTo>
                  <a:lnTo>
                    <a:pt x="0" y="3612202"/>
                  </a:lnTo>
                  <a:close/>
                </a:path>
              </a:pathLst>
            </a:custGeom>
            <a:solidFill>
              <a:srgbClr val="00BFF3"/>
            </a:solidFill>
          </p:spPr>
        </p:sp>
      </p:grpSp>
      <p:sp>
        <p:nvSpPr>
          <p:cNvPr name="Freeform 11" id="11"/>
          <p:cNvSpPr/>
          <p:nvPr/>
        </p:nvSpPr>
        <p:spPr>
          <a:xfrm flipH="false" flipV="false" rot="0">
            <a:off x="3835656" y="6369236"/>
            <a:ext cx="1867311" cy="1130215"/>
          </a:xfrm>
          <a:custGeom>
            <a:avLst/>
            <a:gdLst/>
            <a:ahLst/>
            <a:cxnLst/>
            <a:rect r="r" b="b" t="t" l="l"/>
            <a:pathLst>
              <a:path h="1130215" w="1867311">
                <a:moveTo>
                  <a:pt x="0" y="0"/>
                </a:moveTo>
                <a:lnTo>
                  <a:pt x="1867311" y="0"/>
                </a:lnTo>
                <a:lnTo>
                  <a:pt x="1867311" y="1130215"/>
                </a:lnTo>
                <a:lnTo>
                  <a:pt x="0" y="1130215"/>
                </a:lnTo>
                <a:lnTo>
                  <a:pt x="0" y="0"/>
                </a:lnTo>
                <a:close/>
              </a:path>
            </a:pathLst>
          </a:custGeom>
          <a:blipFill>
            <a:blip r:embed="rId3"/>
            <a:stretch>
              <a:fillRect l="0" t="0" r="0" b="0"/>
            </a:stretch>
          </a:blipFill>
        </p:spPr>
      </p:sp>
      <p:sp>
        <p:nvSpPr>
          <p:cNvPr name="TextBox 12" id="12"/>
          <p:cNvSpPr txBox="true"/>
          <p:nvPr/>
        </p:nvSpPr>
        <p:spPr>
          <a:xfrm rot="0">
            <a:off x="8712066" y="3910691"/>
            <a:ext cx="9484494" cy="2399919"/>
          </a:xfrm>
          <a:prstGeom prst="rect">
            <a:avLst/>
          </a:prstGeom>
        </p:spPr>
        <p:txBody>
          <a:bodyPr anchor="t" rtlCol="false" tIns="0" lIns="0" bIns="0" rIns="0">
            <a:spAutoFit/>
          </a:bodyPr>
          <a:lstStyle/>
          <a:p>
            <a:pPr algn="l">
              <a:lnSpc>
                <a:spcPts val="8748"/>
              </a:lnSpc>
            </a:pPr>
            <a:r>
              <a:rPr lang="en-US" sz="8100">
                <a:solidFill>
                  <a:srgbClr val="FFFFFF"/>
                </a:solidFill>
                <a:latin typeface="Arial"/>
              </a:rPr>
              <a:t>Introduction à Salesforce</a:t>
            </a:r>
          </a:p>
        </p:txBody>
      </p:sp>
      <p:sp>
        <p:nvSpPr>
          <p:cNvPr name="Freeform 13" id="13"/>
          <p:cNvSpPr/>
          <p:nvPr/>
        </p:nvSpPr>
        <p:spPr>
          <a:xfrm flipH="false" flipV="false" rot="0">
            <a:off x="14858288" y="2819836"/>
            <a:ext cx="1108861" cy="1646331"/>
          </a:xfrm>
          <a:custGeom>
            <a:avLst/>
            <a:gdLst/>
            <a:ahLst/>
            <a:cxnLst/>
            <a:rect r="r" b="b" t="t" l="l"/>
            <a:pathLst>
              <a:path h="1646331" w="1108861">
                <a:moveTo>
                  <a:pt x="0" y="0"/>
                </a:moveTo>
                <a:lnTo>
                  <a:pt x="1108861" y="0"/>
                </a:lnTo>
                <a:lnTo>
                  <a:pt x="1108861" y="1646331"/>
                </a:lnTo>
                <a:lnTo>
                  <a:pt x="0" y="1646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331088" y="30924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grpSp>
        <p:nvGrpSpPr>
          <p:cNvPr name="Group 3" id="3"/>
          <p:cNvGrpSpPr/>
          <p:nvPr/>
        </p:nvGrpSpPr>
        <p:grpSpPr>
          <a:xfrm rot="0">
            <a:off x="0" y="0"/>
            <a:ext cx="18288000" cy="68578"/>
            <a:chOff x="0" y="0"/>
            <a:chExt cx="24384000" cy="91438"/>
          </a:xfrm>
        </p:grpSpPr>
        <p:sp>
          <p:nvSpPr>
            <p:cNvPr name="Freeform 4" id="4"/>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close/>
                </a:path>
              </a:pathLst>
            </a:custGeom>
            <a:solidFill>
              <a:srgbClr val="00BFF3"/>
            </a:solidFill>
          </p:spPr>
        </p:sp>
      </p:grpSp>
      <p:sp>
        <p:nvSpPr>
          <p:cNvPr name="TextBox 5" id="5"/>
          <p:cNvSpPr txBox="true"/>
          <p:nvPr/>
        </p:nvSpPr>
        <p:spPr>
          <a:xfrm rot="0">
            <a:off x="576732" y="300227"/>
            <a:ext cx="17176916" cy="1295019"/>
          </a:xfrm>
          <a:prstGeom prst="rect">
            <a:avLst/>
          </a:prstGeom>
        </p:spPr>
        <p:txBody>
          <a:bodyPr anchor="t" rtlCol="false" tIns="0" lIns="0" bIns="0" rIns="0">
            <a:spAutoFit/>
          </a:bodyPr>
          <a:lstStyle/>
          <a:p>
            <a:pPr algn="ctr">
              <a:lnSpc>
                <a:spcPts val="8748"/>
              </a:lnSpc>
            </a:pPr>
            <a:r>
              <a:rPr lang="en-US" sz="8100">
                <a:solidFill>
                  <a:srgbClr val="000000"/>
                </a:solidFill>
                <a:latin typeface="Arial"/>
              </a:rPr>
              <a:t>Introduction à Salesforce</a:t>
            </a:r>
          </a:p>
        </p:txBody>
      </p:sp>
      <p:sp>
        <p:nvSpPr>
          <p:cNvPr name="Freeform 6" id="6"/>
          <p:cNvSpPr/>
          <p:nvPr/>
        </p:nvSpPr>
        <p:spPr>
          <a:xfrm flipH="false" flipV="false" rot="0">
            <a:off x="3141" y="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3"/>
            <a:stretch>
              <a:fillRect l="0" t="0" r="0" b="0"/>
            </a:stretch>
          </a:blipFill>
        </p:spPr>
      </p:sp>
      <p:sp>
        <p:nvSpPr>
          <p:cNvPr name="TextBox 7" id="7"/>
          <p:cNvSpPr txBox="true"/>
          <p:nvPr/>
        </p:nvSpPr>
        <p:spPr>
          <a:xfrm rot="0">
            <a:off x="2847508" y="3459922"/>
            <a:ext cx="12401571" cy="1352550"/>
          </a:xfrm>
          <a:prstGeom prst="rect">
            <a:avLst/>
          </a:prstGeom>
        </p:spPr>
        <p:txBody>
          <a:bodyPr anchor="t" rtlCol="false" tIns="0" lIns="0" bIns="0" rIns="0">
            <a:spAutoFit/>
          </a:bodyPr>
          <a:lstStyle/>
          <a:p>
            <a:pPr algn="ctr">
              <a:lnSpc>
                <a:spcPts val="3401"/>
              </a:lnSpc>
            </a:pPr>
            <a:r>
              <a:rPr lang="en-US" sz="2834">
                <a:solidFill>
                  <a:srgbClr val="404040"/>
                </a:solidFill>
                <a:latin typeface="Arial"/>
              </a:rPr>
              <a:t>Salesforce a été fondée en 1999 par Marc Benioff, Parker Harris, Dave Moellenhoff et Frank Dominguez</a:t>
            </a:r>
          </a:p>
          <a:p>
            <a:pPr algn="ctr">
              <a:lnSpc>
                <a:spcPts val="3401"/>
              </a:lnSpc>
            </a:pPr>
            <a:r>
              <a:rPr lang="en-US" sz="2834">
                <a:solidFill>
                  <a:srgbClr val="404040"/>
                </a:solidFill>
                <a:latin typeface="Arial"/>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964027"/>
            <a:ext cx="18288000" cy="4535424"/>
          </a:xfrm>
          <a:custGeom>
            <a:avLst/>
            <a:gdLst/>
            <a:ahLst/>
            <a:cxnLst/>
            <a:rect r="r" b="b" t="t" l="l"/>
            <a:pathLst>
              <a:path h="4535424" w="18288000">
                <a:moveTo>
                  <a:pt x="0" y="0"/>
                </a:moveTo>
                <a:lnTo>
                  <a:pt x="18288000" y="0"/>
                </a:lnTo>
                <a:lnTo>
                  <a:pt x="18288000" y="4535424"/>
                </a:lnTo>
                <a:lnTo>
                  <a:pt x="0" y="4535424"/>
                </a:lnTo>
                <a:lnTo>
                  <a:pt x="0" y="0"/>
                </a:lnTo>
                <a:close/>
              </a:path>
            </a:pathLst>
          </a:custGeom>
          <a:blipFill>
            <a:blip r:embed="rId2"/>
            <a:stretch>
              <a:fillRect l="0" t="0" r="0" b="0"/>
            </a:stretch>
          </a:blipFill>
        </p:spPr>
      </p:sp>
      <p:grpSp>
        <p:nvGrpSpPr>
          <p:cNvPr name="Group 3" id="3"/>
          <p:cNvGrpSpPr/>
          <p:nvPr/>
        </p:nvGrpSpPr>
        <p:grpSpPr>
          <a:xfrm rot="0">
            <a:off x="7507706" y="0"/>
            <a:ext cx="10780294" cy="7397417"/>
            <a:chOff x="0" y="0"/>
            <a:chExt cx="14373726" cy="9863222"/>
          </a:xfrm>
        </p:grpSpPr>
        <p:sp>
          <p:nvSpPr>
            <p:cNvPr name="Freeform 4" id="4"/>
            <p:cNvSpPr/>
            <p:nvPr/>
          </p:nvSpPr>
          <p:spPr>
            <a:xfrm flipH="false" flipV="false" rot="0">
              <a:off x="0" y="0"/>
              <a:ext cx="14373733" cy="9863201"/>
            </a:xfrm>
            <a:custGeom>
              <a:avLst/>
              <a:gdLst/>
              <a:ahLst/>
              <a:cxnLst/>
              <a:rect r="r" b="b" t="t" l="l"/>
              <a:pathLst>
                <a:path h="9863201" w="14373733">
                  <a:moveTo>
                    <a:pt x="0" y="0"/>
                  </a:moveTo>
                  <a:lnTo>
                    <a:pt x="14373733" y="0"/>
                  </a:lnTo>
                  <a:lnTo>
                    <a:pt x="14373733" y="9863201"/>
                  </a:lnTo>
                  <a:lnTo>
                    <a:pt x="0" y="9863201"/>
                  </a:lnTo>
                  <a:close/>
                </a:path>
              </a:pathLst>
            </a:custGeom>
            <a:solidFill>
              <a:srgbClr val="00BFF3"/>
            </a:solidFill>
          </p:spPr>
        </p:sp>
      </p:grpSp>
      <p:grpSp>
        <p:nvGrpSpPr>
          <p:cNvPr name="Group 5" id="5"/>
          <p:cNvGrpSpPr/>
          <p:nvPr/>
        </p:nvGrpSpPr>
        <p:grpSpPr>
          <a:xfrm rot="0">
            <a:off x="7507706" y="7577889"/>
            <a:ext cx="10780293" cy="2709111"/>
            <a:chOff x="0" y="0"/>
            <a:chExt cx="14373724" cy="3612148"/>
          </a:xfrm>
        </p:grpSpPr>
        <p:sp>
          <p:nvSpPr>
            <p:cNvPr name="Freeform 6" id="6"/>
            <p:cNvSpPr/>
            <p:nvPr/>
          </p:nvSpPr>
          <p:spPr>
            <a:xfrm flipH="false" flipV="false" rot="0">
              <a:off x="0" y="0"/>
              <a:ext cx="14373733" cy="3612137"/>
            </a:xfrm>
            <a:custGeom>
              <a:avLst/>
              <a:gdLst/>
              <a:ahLst/>
              <a:cxnLst/>
              <a:rect r="r" b="b" t="t" l="l"/>
              <a:pathLst>
                <a:path h="3612137" w="14373733">
                  <a:moveTo>
                    <a:pt x="0" y="0"/>
                  </a:moveTo>
                  <a:lnTo>
                    <a:pt x="14373733" y="0"/>
                  </a:lnTo>
                  <a:lnTo>
                    <a:pt x="14373733" y="3612137"/>
                  </a:lnTo>
                  <a:lnTo>
                    <a:pt x="0" y="3612137"/>
                  </a:lnTo>
                  <a:close/>
                </a:path>
              </a:pathLst>
            </a:custGeom>
            <a:solidFill>
              <a:srgbClr val="00BFF3"/>
            </a:solidFill>
          </p:spPr>
        </p:sp>
      </p:grpSp>
      <p:grpSp>
        <p:nvGrpSpPr>
          <p:cNvPr name="Group 7" id="7"/>
          <p:cNvGrpSpPr/>
          <p:nvPr/>
        </p:nvGrpSpPr>
        <p:grpSpPr>
          <a:xfrm rot="0">
            <a:off x="2" y="0"/>
            <a:ext cx="812130" cy="7397416"/>
            <a:chOff x="0" y="0"/>
            <a:chExt cx="1082840" cy="9863222"/>
          </a:xfrm>
        </p:grpSpPr>
        <p:sp>
          <p:nvSpPr>
            <p:cNvPr name="Freeform 8" id="8"/>
            <p:cNvSpPr/>
            <p:nvPr/>
          </p:nvSpPr>
          <p:spPr>
            <a:xfrm flipH="false" flipV="false" rot="0">
              <a:off x="0" y="0"/>
              <a:ext cx="1082802" cy="9863199"/>
            </a:xfrm>
            <a:custGeom>
              <a:avLst/>
              <a:gdLst/>
              <a:ahLst/>
              <a:cxnLst/>
              <a:rect r="r" b="b" t="t" l="l"/>
              <a:pathLst>
                <a:path h="9863199" w="1082802">
                  <a:moveTo>
                    <a:pt x="0" y="0"/>
                  </a:moveTo>
                  <a:lnTo>
                    <a:pt x="1082802" y="0"/>
                  </a:lnTo>
                  <a:lnTo>
                    <a:pt x="1082802" y="9863199"/>
                  </a:lnTo>
                  <a:lnTo>
                    <a:pt x="0" y="9863199"/>
                  </a:lnTo>
                  <a:close/>
                </a:path>
              </a:pathLst>
            </a:custGeom>
            <a:solidFill>
              <a:srgbClr val="00BFF3"/>
            </a:solidFill>
          </p:spPr>
        </p:sp>
      </p:grpSp>
      <p:grpSp>
        <p:nvGrpSpPr>
          <p:cNvPr name="Group 9" id="9"/>
          <p:cNvGrpSpPr/>
          <p:nvPr/>
        </p:nvGrpSpPr>
        <p:grpSpPr>
          <a:xfrm rot="0">
            <a:off x="0" y="7577889"/>
            <a:ext cx="812130" cy="2709111"/>
            <a:chOff x="0" y="0"/>
            <a:chExt cx="1082840" cy="3612148"/>
          </a:xfrm>
        </p:grpSpPr>
        <p:sp>
          <p:nvSpPr>
            <p:cNvPr name="Freeform 10" id="10"/>
            <p:cNvSpPr/>
            <p:nvPr/>
          </p:nvSpPr>
          <p:spPr>
            <a:xfrm flipH="false" flipV="false" rot="0">
              <a:off x="0" y="0"/>
              <a:ext cx="1082802" cy="3612202"/>
            </a:xfrm>
            <a:custGeom>
              <a:avLst/>
              <a:gdLst/>
              <a:ahLst/>
              <a:cxnLst/>
              <a:rect r="r" b="b" t="t" l="l"/>
              <a:pathLst>
                <a:path h="3612202" w="1082802">
                  <a:moveTo>
                    <a:pt x="0" y="0"/>
                  </a:moveTo>
                  <a:lnTo>
                    <a:pt x="1082802" y="0"/>
                  </a:lnTo>
                  <a:lnTo>
                    <a:pt x="1082802" y="3612202"/>
                  </a:lnTo>
                  <a:lnTo>
                    <a:pt x="0" y="3612202"/>
                  </a:lnTo>
                  <a:close/>
                </a:path>
              </a:pathLst>
            </a:custGeom>
            <a:solidFill>
              <a:srgbClr val="00BFF3"/>
            </a:solidFill>
          </p:spPr>
        </p:sp>
      </p:grpSp>
      <p:sp>
        <p:nvSpPr>
          <p:cNvPr name="Freeform 11" id="11"/>
          <p:cNvSpPr/>
          <p:nvPr/>
        </p:nvSpPr>
        <p:spPr>
          <a:xfrm flipH="false" flipV="false" rot="0">
            <a:off x="3835656" y="6369236"/>
            <a:ext cx="1867311" cy="1130215"/>
          </a:xfrm>
          <a:custGeom>
            <a:avLst/>
            <a:gdLst/>
            <a:ahLst/>
            <a:cxnLst/>
            <a:rect r="r" b="b" t="t" l="l"/>
            <a:pathLst>
              <a:path h="1130215" w="1867311">
                <a:moveTo>
                  <a:pt x="0" y="0"/>
                </a:moveTo>
                <a:lnTo>
                  <a:pt x="1867311" y="0"/>
                </a:lnTo>
                <a:lnTo>
                  <a:pt x="1867311" y="1130215"/>
                </a:lnTo>
                <a:lnTo>
                  <a:pt x="0" y="1130215"/>
                </a:lnTo>
                <a:lnTo>
                  <a:pt x="0" y="0"/>
                </a:lnTo>
                <a:close/>
              </a:path>
            </a:pathLst>
          </a:custGeom>
          <a:blipFill>
            <a:blip r:embed="rId3"/>
            <a:stretch>
              <a:fillRect l="0" t="0" r="0" b="0"/>
            </a:stretch>
          </a:blipFill>
        </p:spPr>
      </p:sp>
      <p:sp>
        <p:nvSpPr>
          <p:cNvPr name="Freeform 12" id="12"/>
          <p:cNvSpPr/>
          <p:nvPr/>
        </p:nvSpPr>
        <p:spPr>
          <a:xfrm flipH="false" flipV="false" rot="0">
            <a:off x="14858288" y="2819836"/>
            <a:ext cx="1108861" cy="1646331"/>
          </a:xfrm>
          <a:custGeom>
            <a:avLst/>
            <a:gdLst/>
            <a:ahLst/>
            <a:cxnLst/>
            <a:rect r="r" b="b" t="t" l="l"/>
            <a:pathLst>
              <a:path h="1646331" w="1108861">
                <a:moveTo>
                  <a:pt x="0" y="0"/>
                </a:moveTo>
                <a:lnTo>
                  <a:pt x="1108861" y="0"/>
                </a:lnTo>
                <a:lnTo>
                  <a:pt x="1108861" y="1646331"/>
                </a:lnTo>
                <a:lnTo>
                  <a:pt x="0" y="1646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31088" y="30924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6"/>
            <a:stretch>
              <a:fillRect l="0" t="0" r="0" b="0"/>
            </a:stretch>
          </a:blipFill>
        </p:spPr>
      </p:sp>
      <p:sp>
        <p:nvSpPr>
          <p:cNvPr name="TextBox 14" id="14"/>
          <p:cNvSpPr txBox="true"/>
          <p:nvPr/>
        </p:nvSpPr>
        <p:spPr>
          <a:xfrm rot="0">
            <a:off x="8712066" y="3910691"/>
            <a:ext cx="9484494" cy="2399919"/>
          </a:xfrm>
          <a:prstGeom prst="rect">
            <a:avLst/>
          </a:prstGeom>
        </p:spPr>
        <p:txBody>
          <a:bodyPr anchor="t" rtlCol="false" tIns="0" lIns="0" bIns="0" rIns="0">
            <a:spAutoFit/>
          </a:bodyPr>
          <a:lstStyle/>
          <a:p>
            <a:pPr algn="l">
              <a:lnSpc>
                <a:spcPts val="8748"/>
              </a:lnSpc>
            </a:pPr>
            <a:r>
              <a:rPr lang="en-US" sz="8100">
                <a:solidFill>
                  <a:srgbClr val="FFFFFF"/>
                </a:solidFill>
                <a:latin typeface="Arial"/>
              </a:rPr>
              <a:t>Histoires de Salesforce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 y="7335682"/>
            <a:ext cx="18288000" cy="2609088"/>
          </a:xfrm>
          <a:custGeom>
            <a:avLst/>
            <a:gdLst/>
            <a:ahLst/>
            <a:cxnLst/>
            <a:rect r="r" b="b" t="t" l="l"/>
            <a:pathLst>
              <a:path h="2609088" w="18288000">
                <a:moveTo>
                  <a:pt x="0" y="0"/>
                </a:moveTo>
                <a:lnTo>
                  <a:pt x="18288000" y="0"/>
                </a:lnTo>
                <a:lnTo>
                  <a:pt x="18288000" y="2609088"/>
                </a:lnTo>
                <a:lnTo>
                  <a:pt x="0" y="2609088"/>
                </a:lnTo>
                <a:lnTo>
                  <a:pt x="0" y="0"/>
                </a:lnTo>
                <a:close/>
              </a:path>
            </a:pathLst>
          </a:custGeom>
          <a:blipFill>
            <a:blip r:embed="rId2"/>
            <a:stretch>
              <a:fillRect l="0" t="0" r="0" b="0"/>
            </a:stretch>
          </a:blipFill>
        </p:spPr>
      </p:sp>
      <p:grpSp>
        <p:nvGrpSpPr>
          <p:cNvPr name="Group 3" id="3"/>
          <p:cNvGrpSpPr/>
          <p:nvPr/>
        </p:nvGrpSpPr>
        <p:grpSpPr>
          <a:xfrm rot="0">
            <a:off x="0" y="0"/>
            <a:ext cx="18288000" cy="68578"/>
            <a:chOff x="0" y="0"/>
            <a:chExt cx="24384000" cy="91438"/>
          </a:xfrm>
        </p:grpSpPr>
        <p:sp>
          <p:nvSpPr>
            <p:cNvPr name="Freeform 4" id="4"/>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close/>
                </a:path>
              </a:pathLst>
            </a:custGeom>
            <a:solidFill>
              <a:srgbClr val="00BFF3"/>
            </a:solidFill>
          </p:spPr>
        </p:sp>
      </p:grpSp>
      <p:sp>
        <p:nvSpPr>
          <p:cNvPr name="TextBox 5" id="5"/>
          <p:cNvSpPr txBox="true"/>
          <p:nvPr/>
        </p:nvSpPr>
        <p:spPr>
          <a:xfrm rot="0">
            <a:off x="576732" y="577784"/>
            <a:ext cx="17176916" cy="768480"/>
          </a:xfrm>
          <a:prstGeom prst="rect">
            <a:avLst/>
          </a:prstGeom>
        </p:spPr>
        <p:txBody>
          <a:bodyPr anchor="t" rtlCol="false" tIns="0" lIns="0" bIns="0" rIns="0">
            <a:spAutoFit/>
          </a:bodyPr>
          <a:lstStyle/>
          <a:p>
            <a:pPr algn="ctr">
              <a:lnSpc>
                <a:spcPts val="5184"/>
              </a:lnSpc>
            </a:pPr>
            <a:r>
              <a:rPr lang="en-US" sz="4800">
                <a:solidFill>
                  <a:srgbClr val="000000"/>
                </a:solidFill>
                <a:latin typeface="Arial"/>
              </a:rPr>
              <a:t>Les entreprises qui utilisent Salesforce </a:t>
            </a:r>
          </a:p>
        </p:txBody>
      </p:sp>
      <p:sp>
        <p:nvSpPr>
          <p:cNvPr name="Freeform 6" id="6"/>
          <p:cNvSpPr/>
          <p:nvPr/>
        </p:nvSpPr>
        <p:spPr>
          <a:xfrm flipH="false" flipV="false" rot="0">
            <a:off x="3141" y="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3"/>
            <a:stretch>
              <a:fillRect l="0" t="0" r="0" b="0"/>
            </a:stretch>
          </a:blipFill>
        </p:spPr>
      </p:sp>
      <p:sp>
        <p:nvSpPr>
          <p:cNvPr name="TextBox 7" id="7"/>
          <p:cNvSpPr txBox="true"/>
          <p:nvPr/>
        </p:nvSpPr>
        <p:spPr>
          <a:xfrm rot="0">
            <a:off x="3812633" y="3689191"/>
            <a:ext cx="10066709" cy="178054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engie , accor, odaseva, Spotify , L'Oréal , Siemens , Delta Air Lines ,Unilever ,BMW ,Philips ,T-Mobile, Hilton Hotels &amp; Resorts,Aldo</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817715" y="537527"/>
            <a:ext cx="865257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Les cabinets de consulting</a:t>
            </a:r>
          </a:p>
        </p:txBody>
      </p:sp>
      <p:sp>
        <p:nvSpPr>
          <p:cNvPr name="TextBox 3" id="3"/>
          <p:cNvSpPr txBox="true"/>
          <p:nvPr/>
        </p:nvSpPr>
        <p:spPr>
          <a:xfrm rot="0">
            <a:off x="4817715" y="3295085"/>
            <a:ext cx="8652570" cy="2527935"/>
          </a:xfrm>
          <a:prstGeom prst="rect">
            <a:avLst/>
          </a:prstGeom>
        </p:spPr>
        <p:txBody>
          <a:bodyPr anchor="t" rtlCol="false" tIns="0" lIns="0" bIns="0" rIns="0">
            <a:spAutoFit/>
          </a:bodyPr>
          <a:lstStyle/>
          <a:p>
            <a:pPr algn="ctr">
              <a:lnSpc>
                <a:spcPts val="5039"/>
              </a:lnSpc>
            </a:pPr>
            <a:r>
              <a:rPr lang="en-US" sz="3599">
                <a:solidFill>
                  <a:srgbClr val="000000"/>
                </a:solidFill>
                <a:latin typeface="Open Sans"/>
              </a:rPr>
              <a:t>Nbs consulting</a:t>
            </a:r>
          </a:p>
          <a:p>
            <a:pPr algn="ctr">
              <a:lnSpc>
                <a:spcPts val="5039"/>
              </a:lnSpc>
            </a:pPr>
            <a:r>
              <a:rPr lang="en-US" sz="3599">
                <a:solidFill>
                  <a:srgbClr val="000000"/>
                </a:solidFill>
                <a:latin typeface="Open Sans"/>
              </a:rPr>
              <a:t>S</a:t>
            </a:r>
            <a:r>
              <a:rPr lang="en-US" sz="3599">
                <a:solidFill>
                  <a:srgbClr val="000000"/>
                </a:solidFill>
                <a:latin typeface="Open Sans"/>
              </a:rPr>
              <a:t>oft innovation </a:t>
            </a:r>
          </a:p>
          <a:p>
            <a:pPr algn="ctr">
              <a:lnSpc>
                <a:spcPts val="5039"/>
              </a:lnSpc>
            </a:pPr>
            <a:r>
              <a:rPr lang="en-US" sz="3599">
                <a:solidFill>
                  <a:srgbClr val="000000"/>
                </a:solidFill>
                <a:latin typeface="Open Sans"/>
              </a:rPr>
              <a:t>O</a:t>
            </a:r>
            <a:r>
              <a:rPr lang="en-US" sz="3599">
                <a:solidFill>
                  <a:srgbClr val="000000"/>
                </a:solidFill>
                <a:latin typeface="Open Sans"/>
              </a:rPr>
              <a:t>reivaton</a:t>
            </a:r>
          </a:p>
          <a:p>
            <a:pPr algn="ctr">
              <a:lnSpc>
                <a:spcPts val="5039"/>
              </a:lnSpc>
            </a:pPr>
            <a:r>
              <a:rPr lang="en-US" sz="3599">
                <a:solidFill>
                  <a:srgbClr val="000000"/>
                </a:solidFill>
                <a:latin typeface="Open Sans"/>
              </a:rPr>
              <a:t>D</a:t>
            </a:r>
            <a:r>
              <a:rPr lang="en-US" sz="3599">
                <a:solidFill>
                  <a:srgbClr val="000000"/>
                </a:solidFill>
                <a:latin typeface="Open Sans"/>
              </a:rPr>
              <a:t>eloitte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964027"/>
            <a:ext cx="18288000" cy="4535424"/>
          </a:xfrm>
          <a:custGeom>
            <a:avLst/>
            <a:gdLst/>
            <a:ahLst/>
            <a:cxnLst/>
            <a:rect r="r" b="b" t="t" l="l"/>
            <a:pathLst>
              <a:path h="4535424" w="18288000">
                <a:moveTo>
                  <a:pt x="0" y="0"/>
                </a:moveTo>
                <a:lnTo>
                  <a:pt x="18288000" y="0"/>
                </a:lnTo>
                <a:lnTo>
                  <a:pt x="18288000" y="4535424"/>
                </a:lnTo>
                <a:lnTo>
                  <a:pt x="0" y="4535424"/>
                </a:lnTo>
                <a:lnTo>
                  <a:pt x="0" y="0"/>
                </a:lnTo>
                <a:close/>
              </a:path>
            </a:pathLst>
          </a:custGeom>
          <a:blipFill>
            <a:blip r:embed="rId2"/>
            <a:stretch>
              <a:fillRect l="0" t="0" r="0" b="0"/>
            </a:stretch>
          </a:blipFill>
        </p:spPr>
      </p:sp>
      <p:grpSp>
        <p:nvGrpSpPr>
          <p:cNvPr name="Group 3" id="3"/>
          <p:cNvGrpSpPr/>
          <p:nvPr/>
        </p:nvGrpSpPr>
        <p:grpSpPr>
          <a:xfrm rot="0">
            <a:off x="7507706" y="0"/>
            <a:ext cx="10780294" cy="7397417"/>
            <a:chOff x="0" y="0"/>
            <a:chExt cx="14373726" cy="9863222"/>
          </a:xfrm>
        </p:grpSpPr>
        <p:sp>
          <p:nvSpPr>
            <p:cNvPr name="Freeform 4" id="4"/>
            <p:cNvSpPr/>
            <p:nvPr/>
          </p:nvSpPr>
          <p:spPr>
            <a:xfrm flipH="false" flipV="false" rot="0">
              <a:off x="0" y="0"/>
              <a:ext cx="14373733" cy="9863201"/>
            </a:xfrm>
            <a:custGeom>
              <a:avLst/>
              <a:gdLst/>
              <a:ahLst/>
              <a:cxnLst/>
              <a:rect r="r" b="b" t="t" l="l"/>
              <a:pathLst>
                <a:path h="9863201" w="14373733">
                  <a:moveTo>
                    <a:pt x="0" y="0"/>
                  </a:moveTo>
                  <a:lnTo>
                    <a:pt x="14373733" y="0"/>
                  </a:lnTo>
                  <a:lnTo>
                    <a:pt x="14373733" y="9863201"/>
                  </a:lnTo>
                  <a:lnTo>
                    <a:pt x="0" y="9863201"/>
                  </a:lnTo>
                  <a:close/>
                </a:path>
              </a:pathLst>
            </a:custGeom>
            <a:solidFill>
              <a:srgbClr val="00BFF3"/>
            </a:solidFill>
          </p:spPr>
        </p:sp>
      </p:grpSp>
      <p:grpSp>
        <p:nvGrpSpPr>
          <p:cNvPr name="Group 5" id="5"/>
          <p:cNvGrpSpPr/>
          <p:nvPr/>
        </p:nvGrpSpPr>
        <p:grpSpPr>
          <a:xfrm rot="0">
            <a:off x="7507706" y="7577889"/>
            <a:ext cx="10780293" cy="2709111"/>
            <a:chOff x="0" y="0"/>
            <a:chExt cx="14373724" cy="3612148"/>
          </a:xfrm>
        </p:grpSpPr>
        <p:sp>
          <p:nvSpPr>
            <p:cNvPr name="Freeform 6" id="6"/>
            <p:cNvSpPr/>
            <p:nvPr/>
          </p:nvSpPr>
          <p:spPr>
            <a:xfrm flipH="false" flipV="false" rot="0">
              <a:off x="0" y="0"/>
              <a:ext cx="14373733" cy="3612137"/>
            </a:xfrm>
            <a:custGeom>
              <a:avLst/>
              <a:gdLst/>
              <a:ahLst/>
              <a:cxnLst/>
              <a:rect r="r" b="b" t="t" l="l"/>
              <a:pathLst>
                <a:path h="3612137" w="14373733">
                  <a:moveTo>
                    <a:pt x="0" y="0"/>
                  </a:moveTo>
                  <a:lnTo>
                    <a:pt x="14373733" y="0"/>
                  </a:lnTo>
                  <a:lnTo>
                    <a:pt x="14373733" y="3612137"/>
                  </a:lnTo>
                  <a:lnTo>
                    <a:pt x="0" y="3612137"/>
                  </a:lnTo>
                  <a:close/>
                </a:path>
              </a:pathLst>
            </a:custGeom>
            <a:solidFill>
              <a:srgbClr val="00BFF3"/>
            </a:solidFill>
          </p:spPr>
        </p:sp>
      </p:grpSp>
      <p:grpSp>
        <p:nvGrpSpPr>
          <p:cNvPr name="Group 7" id="7"/>
          <p:cNvGrpSpPr/>
          <p:nvPr/>
        </p:nvGrpSpPr>
        <p:grpSpPr>
          <a:xfrm rot="0">
            <a:off x="2" y="0"/>
            <a:ext cx="812130" cy="7397416"/>
            <a:chOff x="0" y="0"/>
            <a:chExt cx="1082840" cy="9863222"/>
          </a:xfrm>
        </p:grpSpPr>
        <p:sp>
          <p:nvSpPr>
            <p:cNvPr name="Freeform 8" id="8"/>
            <p:cNvSpPr/>
            <p:nvPr/>
          </p:nvSpPr>
          <p:spPr>
            <a:xfrm flipH="false" flipV="false" rot="0">
              <a:off x="0" y="0"/>
              <a:ext cx="1082802" cy="9863199"/>
            </a:xfrm>
            <a:custGeom>
              <a:avLst/>
              <a:gdLst/>
              <a:ahLst/>
              <a:cxnLst/>
              <a:rect r="r" b="b" t="t" l="l"/>
              <a:pathLst>
                <a:path h="9863199" w="1082802">
                  <a:moveTo>
                    <a:pt x="0" y="0"/>
                  </a:moveTo>
                  <a:lnTo>
                    <a:pt x="1082802" y="0"/>
                  </a:lnTo>
                  <a:lnTo>
                    <a:pt x="1082802" y="9863199"/>
                  </a:lnTo>
                  <a:lnTo>
                    <a:pt x="0" y="9863199"/>
                  </a:lnTo>
                  <a:close/>
                </a:path>
              </a:pathLst>
            </a:custGeom>
            <a:solidFill>
              <a:srgbClr val="00BFF3"/>
            </a:solidFill>
          </p:spPr>
        </p:sp>
      </p:grpSp>
      <p:grpSp>
        <p:nvGrpSpPr>
          <p:cNvPr name="Group 9" id="9"/>
          <p:cNvGrpSpPr/>
          <p:nvPr/>
        </p:nvGrpSpPr>
        <p:grpSpPr>
          <a:xfrm rot="0">
            <a:off x="0" y="7577889"/>
            <a:ext cx="812130" cy="2709111"/>
            <a:chOff x="0" y="0"/>
            <a:chExt cx="1082840" cy="3612148"/>
          </a:xfrm>
        </p:grpSpPr>
        <p:sp>
          <p:nvSpPr>
            <p:cNvPr name="Freeform 10" id="10"/>
            <p:cNvSpPr/>
            <p:nvPr/>
          </p:nvSpPr>
          <p:spPr>
            <a:xfrm flipH="false" flipV="false" rot="0">
              <a:off x="0" y="0"/>
              <a:ext cx="1082802" cy="3612202"/>
            </a:xfrm>
            <a:custGeom>
              <a:avLst/>
              <a:gdLst/>
              <a:ahLst/>
              <a:cxnLst/>
              <a:rect r="r" b="b" t="t" l="l"/>
              <a:pathLst>
                <a:path h="3612202" w="1082802">
                  <a:moveTo>
                    <a:pt x="0" y="0"/>
                  </a:moveTo>
                  <a:lnTo>
                    <a:pt x="1082802" y="0"/>
                  </a:lnTo>
                  <a:lnTo>
                    <a:pt x="1082802" y="3612202"/>
                  </a:lnTo>
                  <a:lnTo>
                    <a:pt x="0" y="3612202"/>
                  </a:lnTo>
                  <a:close/>
                </a:path>
              </a:pathLst>
            </a:custGeom>
            <a:solidFill>
              <a:srgbClr val="00BFF3"/>
            </a:solidFill>
          </p:spPr>
        </p:sp>
      </p:grpSp>
      <p:sp>
        <p:nvSpPr>
          <p:cNvPr name="Freeform 11" id="11"/>
          <p:cNvSpPr/>
          <p:nvPr/>
        </p:nvSpPr>
        <p:spPr>
          <a:xfrm flipH="false" flipV="false" rot="0">
            <a:off x="3835656" y="6369236"/>
            <a:ext cx="1867311" cy="1130215"/>
          </a:xfrm>
          <a:custGeom>
            <a:avLst/>
            <a:gdLst/>
            <a:ahLst/>
            <a:cxnLst/>
            <a:rect r="r" b="b" t="t" l="l"/>
            <a:pathLst>
              <a:path h="1130215" w="1867311">
                <a:moveTo>
                  <a:pt x="0" y="0"/>
                </a:moveTo>
                <a:lnTo>
                  <a:pt x="1867311" y="0"/>
                </a:lnTo>
                <a:lnTo>
                  <a:pt x="1867311" y="1130215"/>
                </a:lnTo>
                <a:lnTo>
                  <a:pt x="0" y="1130215"/>
                </a:lnTo>
                <a:lnTo>
                  <a:pt x="0" y="0"/>
                </a:lnTo>
                <a:close/>
              </a:path>
            </a:pathLst>
          </a:custGeom>
          <a:blipFill>
            <a:blip r:embed="rId3"/>
            <a:stretch>
              <a:fillRect l="0" t="0" r="0" b="0"/>
            </a:stretch>
          </a:blipFill>
        </p:spPr>
      </p:sp>
      <p:sp>
        <p:nvSpPr>
          <p:cNvPr name="Freeform 12" id="12"/>
          <p:cNvSpPr/>
          <p:nvPr/>
        </p:nvSpPr>
        <p:spPr>
          <a:xfrm flipH="false" flipV="false" rot="0">
            <a:off x="14858288" y="2819836"/>
            <a:ext cx="1108861" cy="1646331"/>
          </a:xfrm>
          <a:custGeom>
            <a:avLst/>
            <a:gdLst/>
            <a:ahLst/>
            <a:cxnLst/>
            <a:rect r="r" b="b" t="t" l="l"/>
            <a:pathLst>
              <a:path h="1646331" w="1108861">
                <a:moveTo>
                  <a:pt x="0" y="0"/>
                </a:moveTo>
                <a:lnTo>
                  <a:pt x="1108861" y="0"/>
                </a:lnTo>
                <a:lnTo>
                  <a:pt x="1108861" y="1646331"/>
                </a:lnTo>
                <a:lnTo>
                  <a:pt x="0" y="1646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31088" y="309240"/>
            <a:ext cx="3206294" cy="2244405"/>
          </a:xfrm>
          <a:custGeom>
            <a:avLst/>
            <a:gdLst/>
            <a:ahLst/>
            <a:cxnLst/>
            <a:rect r="r" b="b" t="t" l="l"/>
            <a:pathLst>
              <a:path h="2244405" w="3206294">
                <a:moveTo>
                  <a:pt x="0" y="0"/>
                </a:moveTo>
                <a:lnTo>
                  <a:pt x="3206294" y="0"/>
                </a:lnTo>
                <a:lnTo>
                  <a:pt x="3206294" y="2244405"/>
                </a:lnTo>
                <a:lnTo>
                  <a:pt x="0" y="2244405"/>
                </a:lnTo>
                <a:lnTo>
                  <a:pt x="0" y="0"/>
                </a:lnTo>
                <a:close/>
              </a:path>
            </a:pathLst>
          </a:custGeom>
          <a:blipFill>
            <a:blip r:embed="rId6"/>
            <a:stretch>
              <a:fillRect l="0" t="0" r="0" b="0"/>
            </a:stretch>
          </a:blipFill>
        </p:spPr>
      </p:sp>
      <p:sp>
        <p:nvSpPr>
          <p:cNvPr name="TextBox 14" id="14"/>
          <p:cNvSpPr txBox="true"/>
          <p:nvPr/>
        </p:nvSpPr>
        <p:spPr>
          <a:xfrm rot="0">
            <a:off x="8712066" y="3910691"/>
            <a:ext cx="9484494" cy="2399919"/>
          </a:xfrm>
          <a:prstGeom prst="rect">
            <a:avLst/>
          </a:prstGeom>
        </p:spPr>
        <p:txBody>
          <a:bodyPr anchor="t" rtlCol="false" tIns="0" lIns="0" bIns="0" rIns="0">
            <a:spAutoFit/>
          </a:bodyPr>
          <a:lstStyle/>
          <a:p>
            <a:pPr algn="l">
              <a:lnSpc>
                <a:spcPts val="8748"/>
              </a:lnSpc>
            </a:pPr>
            <a:r>
              <a:rPr lang="en-US" sz="8100">
                <a:solidFill>
                  <a:srgbClr val="FFFFFF"/>
                </a:solidFill>
                <a:latin typeface="Arial"/>
              </a:rPr>
              <a:t>Avantages de Salesforce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DAFxhrnEt2I</dc:identifier>
  <dcterms:modified xsi:type="dcterms:W3CDTF">2011-08-01T06:04:30Z</dcterms:modified>
  <cp:revision>1</cp:revision>
  <dc:title>SalesForce</dc:title>
</cp:coreProperties>
</file>